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7" r:id="rId2"/>
    <p:sldId id="272" r:id="rId3"/>
    <p:sldId id="331" r:id="rId4"/>
    <p:sldId id="387" r:id="rId5"/>
    <p:sldId id="388" r:id="rId6"/>
    <p:sldId id="389" r:id="rId7"/>
    <p:sldId id="390" r:id="rId8"/>
    <p:sldId id="391" r:id="rId9"/>
    <p:sldId id="392" r:id="rId10"/>
    <p:sldId id="393" r:id="rId11"/>
    <p:sldId id="394" r:id="rId12"/>
    <p:sldId id="395" r:id="rId13"/>
    <p:sldId id="396" r:id="rId14"/>
    <p:sldId id="397" r:id="rId15"/>
    <p:sldId id="398" r:id="rId16"/>
    <p:sldId id="399" r:id="rId17"/>
    <p:sldId id="408" r:id="rId18"/>
    <p:sldId id="409" r:id="rId19"/>
    <p:sldId id="410" r:id="rId20"/>
    <p:sldId id="411" r:id="rId21"/>
    <p:sldId id="412" r:id="rId22"/>
    <p:sldId id="414" r:id="rId23"/>
    <p:sldId id="413" r:id="rId24"/>
    <p:sldId id="415" r:id="rId25"/>
    <p:sldId id="422" r:id="rId26"/>
    <p:sldId id="424" r:id="rId27"/>
    <p:sldId id="400" r:id="rId28"/>
    <p:sldId id="401" r:id="rId29"/>
    <p:sldId id="402" r:id="rId30"/>
    <p:sldId id="403" r:id="rId31"/>
    <p:sldId id="404" r:id="rId32"/>
    <p:sldId id="405" r:id="rId33"/>
    <p:sldId id="406" r:id="rId34"/>
    <p:sldId id="407" r:id="rId35"/>
    <p:sldId id="416" r:id="rId36"/>
    <p:sldId id="417" r:id="rId37"/>
    <p:sldId id="418" r:id="rId38"/>
    <p:sldId id="419" r:id="rId39"/>
    <p:sldId id="420" r:id="rId40"/>
    <p:sldId id="421" r:id="rId41"/>
    <p:sldId id="425" r:id="rId42"/>
    <p:sldId id="426" r:id="rId43"/>
    <p:sldId id="427" r:id="rId44"/>
    <p:sldId id="428" r:id="rId45"/>
    <p:sldId id="429" r:id="rId46"/>
    <p:sldId id="430"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p:restoredTop sz="94631"/>
  </p:normalViewPr>
  <p:slideViewPr>
    <p:cSldViewPr snapToGrid="0" snapToObjects="1">
      <p:cViewPr>
        <p:scale>
          <a:sx n="102" d="100"/>
          <a:sy n="102" d="100"/>
        </p:scale>
        <p:origin x="400"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02D66-B07E-9740-871E-2263D23B12E3}" type="datetimeFigureOut">
              <a:rPr kumimoji="1" lang="zh-CN" altLang="en-US" smtClean="0"/>
              <a:t>2024/1/24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642C8-A821-2141-AD5D-FC635D3475CA}" type="slidenum">
              <a:rPr kumimoji="1" lang="zh-CN" altLang="en-US" smtClean="0"/>
              <a:t>‹#›</a:t>
            </a:fld>
            <a:endParaRPr kumimoji="1" lang="zh-CN" altLang="en-US"/>
          </a:p>
        </p:txBody>
      </p:sp>
    </p:spTree>
    <p:extLst>
      <p:ext uri="{BB962C8B-B14F-4D97-AF65-F5344CB8AC3E}">
        <p14:creationId xmlns:p14="http://schemas.microsoft.com/office/powerpoint/2010/main" val="3957583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1</a:t>
            </a:fld>
            <a:endParaRPr lang="zh-CN" altLang="en-US"/>
          </a:p>
        </p:txBody>
      </p:sp>
    </p:spTree>
    <p:extLst>
      <p:ext uri="{BB962C8B-B14F-4D97-AF65-F5344CB8AC3E}">
        <p14:creationId xmlns:p14="http://schemas.microsoft.com/office/powerpoint/2010/main" val="410241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10</a:t>
            </a:fld>
            <a:endParaRPr lang="en-GB"/>
          </a:p>
        </p:txBody>
      </p:sp>
    </p:spTree>
    <p:extLst>
      <p:ext uri="{BB962C8B-B14F-4D97-AF65-F5344CB8AC3E}">
        <p14:creationId xmlns:p14="http://schemas.microsoft.com/office/powerpoint/2010/main" val="72867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11</a:t>
            </a:fld>
            <a:endParaRPr lang="en-GB"/>
          </a:p>
        </p:txBody>
      </p:sp>
    </p:spTree>
    <p:extLst>
      <p:ext uri="{BB962C8B-B14F-4D97-AF65-F5344CB8AC3E}">
        <p14:creationId xmlns:p14="http://schemas.microsoft.com/office/powerpoint/2010/main" val="1946653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45237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5552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extLst>
      <p:ext uri="{BB962C8B-B14F-4D97-AF65-F5344CB8AC3E}">
        <p14:creationId xmlns:p14="http://schemas.microsoft.com/office/powerpoint/2010/main" val="1645892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399118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16</a:t>
            </a:fld>
            <a:endParaRPr lang="zh-CN" altLang="en-US"/>
          </a:p>
        </p:txBody>
      </p:sp>
    </p:spTree>
    <p:extLst>
      <p:ext uri="{BB962C8B-B14F-4D97-AF65-F5344CB8AC3E}">
        <p14:creationId xmlns:p14="http://schemas.microsoft.com/office/powerpoint/2010/main" val="37753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extLst>
      <p:ext uri="{BB962C8B-B14F-4D97-AF65-F5344CB8AC3E}">
        <p14:creationId xmlns:p14="http://schemas.microsoft.com/office/powerpoint/2010/main" val="423508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59833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19</a:t>
            </a:fld>
            <a:endParaRPr lang="en-GB"/>
          </a:p>
        </p:txBody>
      </p:sp>
    </p:spTree>
    <p:extLst>
      <p:ext uri="{BB962C8B-B14F-4D97-AF65-F5344CB8AC3E}">
        <p14:creationId xmlns:p14="http://schemas.microsoft.com/office/powerpoint/2010/main" val="128997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2</a:t>
            </a:fld>
            <a:endParaRPr lang="zh-CN" altLang="en-US"/>
          </a:p>
        </p:txBody>
      </p:sp>
    </p:spTree>
    <p:extLst>
      <p:ext uri="{BB962C8B-B14F-4D97-AF65-F5344CB8AC3E}">
        <p14:creationId xmlns:p14="http://schemas.microsoft.com/office/powerpoint/2010/main" val="1041870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20</a:t>
            </a:fld>
            <a:endParaRPr lang="en-GB"/>
          </a:p>
        </p:txBody>
      </p:sp>
    </p:spTree>
    <p:extLst>
      <p:ext uri="{BB962C8B-B14F-4D97-AF65-F5344CB8AC3E}">
        <p14:creationId xmlns:p14="http://schemas.microsoft.com/office/powerpoint/2010/main" val="3801428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extLst>
      <p:ext uri="{BB962C8B-B14F-4D97-AF65-F5344CB8AC3E}">
        <p14:creationId xmlns:p14="http://schemas.microsoft.com/office/powerpoint/2010/main" val="318123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371287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23</a:t>
            </a:fld>
            <a:endParaRPr lang="en-GB"/>
          </a:p>
        </p:txBody>
      </p:sp>
    </p:spTree>
    <p:extLst>
      <p:ext uri="{BB962C8B-B14F-4D97-AF65-F5344CB8AC3E}">
        <p14:creationId xmlns:p14="http://schemas.microsoft.com/office/powerpoint/2010/main" val="1032290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24</a:t>
            </a:fld>
            <a:endParaRPr lang="en-GB"/>
          </a:p>
        </p:txBody>
      </p:sp>
    </p:spTree>
    <p:extLst>
      <p:ext uri="{BB962C8B-B14F-4D97-AF65-F5344CB8AC3E}">
        <p14:creationId xmlns:p14="http://schemas.microsoft.com/office/powerpoint/2010/main" val="386058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这个题还有一个小坑点，拆点时不能拆成 </a:t>
            </a:r>
            <a:r>
              <a:rPr lang="en-US" altLang="zh-CN" b="0" i="0" dirty="0">
                <a:effectLst/>
              </a:rPr>
              <a:t>x</a:t>
            </a:r>
            <a:r>
              <a:rPr lang="en-US" altLang="zh-CN" dirty="0"/>
              <a:t> </a:t>
            </a:r>
            <a:r>
              <a:rPr lang="zh-CN" altLang="en-US" dirty="0"/>
              <a:t>和 </a:t>
            </a:r>
            <a:r>
              <a:rPr lang="en-US" altLang="zh-CN" b="0" i="0" dirty="0" err="1">
                <a:effectLst/>
              </a:rPr>
              <a:t>x+n</a:t>
            </a:r>
            <a:r>
              <a:rPr lang="en-US" altLang="zh-CN" dirty="0"/>
              <a:t> </a:t>
            </a:r>
            <a:r>
              <a:rPr lang="zh-CN" altLang="en-US" dirty="0"/>
              <a:t>，因为这道题里的 </a:t>
            </a:r>
            <a:r>
              <a:rPr lang="en-US" altLang="zh-CN" b="0" i="0" dirty="0">
                <a:effectLst/>
              </a:rPr>
              <a:t>n</a:t>
            </a:r>
            <a:r>
              <a:rPr lang="en-US" altLang="zh-CN" dirty="0"/>
              <a:t> </a:t>
            </a:r>
            <a:r>
              <a:rPr lang="zh-CN" altLang="en-US" dirty="0"/>
              <a:t>并不是点数，而是路径数。所以就自己选一个较大的偏移值吧。</a:t>
            </a:r>
          </a:p>
        </p:txBody>
      </p:sp>
      <p:sp>
        <p:nvSpPr>
          <p:cNvPr id="4" name="灯片编号占位符 3"/>
          <p:cNvSpPr>
            <a:spLocks noGrp="1"/>
          </p:cNvSpPr>
          <p:nvPr>
            <p:ph type="sldNum" sz="quarter" idx="10"/>
          </p:nvPr>
        </p:nvSpPr>
        <p:spPr/>
        <p:txBody>
          <a:bodyPr/>
          <a:lstStyle/>
          <a:p>
            <a:fld id="{A26B02EC-97C0-4E19-AA45-E904FCC1D11E}" type="slidenum">
              <a:rPr lang="en-GB" smtClean="0"/>
              <a:t>25</a:t>
            </a:fld>
            <a:endParaRPr lang="en-GB"/>
          </a:p>
        </p:txBody>
      </p:sp>
    </p:spTree>
    <p:extLst>
      <p:ext uri="{BB962C8B-B14F-4D97-AF65-F5344CB8AC3E}">
        <p14:creationId xmlns:p14="http://schemas.microsoft.com/office/powerpoint/2010/main" val="878749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这个题还有一个小坑点，拆点时不能拆成 </a:t>
            </a:r>
            <a:r>
              <a:rPr lang="en-US" altLang="zh-CN" b="0" i="0" dirty="0">
                <a:effectLst/>
              </a:rPr>
              <a:t>x</a:t>
            </a:r>
            <a:r>
              <a:rPr lang="en-US" altLang="zh-CN" dirty="0"/>
              <a:t> </a:t>
            </a:r>
            <a:r>
              <a:rPr lang="zh-CN" altLang="en-US" dirty="0"/>
              <a:t>和 </a:t>
            </a:r>
            <a:r>
              <a:rPr lang="en-US" altLang="zh-CN" b="0" i="0" dirty="0" err="1">
                <a:effectLst/>
              </a:rPr>
              <a:t>x+n</a:t>
            </a:r>
            <a:r>
              <a:rPr lang="en-US" altLang="zh-CN" dirty="0"/>
              <a:t> </a:t>
            </a:r>
            <a:r>
              <a:rPr lang="zh-CN" altLang="en-US" dirty="0"/>
              <a:t>，因为这道题里的 </a:t>
            </a:r>
            <a:r>
              <a:rPr lang="en-US" altLang="zh-CN" b="0" i="0" dirty="0">
                <a:effectLst/>
              </a:rPr>
              <a:t>n</a:t>
            </a:r>
            <a:r>
              <a:rPr lang="en-US" altLang="zh-CN" dirty="0"/>
              <a:t> </a:t>
            </a:r>
            <a:r>
              <a:rPr lang="zh-CN" altLang="en-US" dirty="0"/>
              <a:t>并不是点数，而是路径数。所以就自己选一个较大的偏移值吧。</a:t>
            </a:r>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extLst>
      <p:ext uri="{BB962C8B-B14F-4D97-AF65-F5344CB8AC3E}">
        <p14:creationId xmlns:p14="http://schemas.microsoft.com/office/powerpoint/2010/main" val="3020340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27</a:t>
            </a:fld>
            <a:endParaRPr lang="zh-CN" altLang="en-US"/>
          </a:p>
        </p:txBody>
      </p:sp>
    </p:spTree>
    <p:extLst>
      <p:ext uri="{BB962C8B-B14F-4D97-AF65-F5344CB8AC3E}">
        <p14:creationId xmlns:p14="http://schemas.microsoft.com/office/powerpoint/2010/main" val="183427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28</a:t>
            </a:fld>
            <a:endParaRPr lang="en-GB"/>
          </a:p>
        </p:txBody>
      </p:sp>
    </p:spTree>
    <p:extLst>
      <p:ext uri="{BB962C8B-B14F-4D97-AF65-F5344CB8AC3E}">
        <p14:creationId xmlns:p14="http://schemas.microsoft.com/office/powerpoint/2010/main" val="398261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29</a:t>
            </a:fld>
            <a:endParaRPr lang="en-GB"/>
          </a:p>
        </p:txBody>
      </p:sp>
    </p:spTree>
    <p:extLst>
      <p:ext uri="{BB962C8B-B14F-4D97-AF65-F5344CB8AC3E}">
        <p14:creationId xmlns:p14="http://schemas.microsoft.com/office/powerpoint/2010/main" val="388070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a:t>
            </a:fld>
            <a:endParaRPr lang="en-GB"/>
          </a:p>
        </p:txBody>
      </p:sp>
    </p:spTree>
    <p:extLst>
      <p:ext uri="{BB962C8B-B14F-4D97-AF65-F5344CB8AC3E}">
        <p14:creationId xmlns:p14="http://schemas.microsoft.com/office/powerpoint/2010/main" val="1955521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30</a:t>
            </a:fld>
            <a:endParaRPr lang="en-GB"/>
          </a:p>
        </p:txBody>
      </p:sp>
    </p:spTree>
    <p:extLst>
      <p:ext uri="{BB962C8B-B14F-4D97-AF65-F5344CB8AC3E}">
        <p14:creationId xmlns:p14="http://schemas.microsoft.com/office/powerpoint/2010/main" val="231934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31</a:t>
            </a:fld>
            <a:endParaRPr lang="en-GB"/>
          </a:p>
        </p:txBody>
      </p:sp>
    </p:spTree>
    <p:extLst>
      <p:ext uri="{BB962C8B-B14F-4D97-AF65-F5344CB8AC3E}">
        <p14:creationId xmlns:p14="http://schemas.microsoft.com/office/powerpoint/2010/main" val="30966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32</a:t>
            </a:fld>
            <a:endParaRPr lang="en-GB"/>
          </a:p>
        </p:txBody>
      </p:sp>
    </p:spTree>
    <p:extLst>
      <p:ext uri="{BB962C8B-B14F-4D97-AF65-F5344CB8AC3E}">
        <p14:creationId xmlns:p14="http://schemas.microsoft.com/office/powerpoint/2010/main" val="1906613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33</a:t>
            </a:fld>
            <a:endParaRPr lang="zh-CN" altLang="en-US"/>
          </a:p>
        </p:txBody>
      </p:sp>
    </p:spTree>
    <p:extLst>
      <p:ext uri="{BB962C8B-B14F-4D97-AF65-F5344CB8AC3E}">
        <p14:creationId xmlns:p14="http://schemas.microsoft.com/office/powerpoint/2010/main" val="3497404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extLst>
      <p:ext uri="{BB962C8B-B14F-4D97-AF65-F5344CB8AC3E}">
        <p14:creationId xmlns:p14="http://schemas.microsoft.com/office/powerpoint/2010/main" val="2856324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35</a:t>
            </a:fld>
            <a:endParaRPr lang="en-GB"/>
          </a:p>
        </p:txBody>
      </p:sp>
    </p:spTree>
    <p:extLst>
      <p:ext uri="{BB962C8B-B14F-4D97-AF65-F5344CB8AC3E}">
        <p14:creationId xmlns:p14="http://schemas.microsoft.com/office/powerpoint/2010/main" val="1224466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extLst>
      <p:ext uri="{BB962C8B-B14F-4D97-AF65-F5344CB8AC3E}">
        <p14:creationId xmlns:p14="http://schemas.microsoft.com/office/powerpoint/2010/main" val="489344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37</a:t>
            </a:fld>
            <a:endParaRPr lang="en-GB"/>
          </a:p>
        </p:txBody>
      </p:sp>
    </p:spTree>
    <p:extLst>
      <p:ext uri="{BB962C8B-B14F-4D97-AF65-F5344CB8AC3E}">
        <p14:creationId xmlns:p14="http://schemas.microsoft.com/office/powerpoint/2010/main" val="378962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38</a:t>
            </a:fld>
            <a:endParaRPr lang="en-GB"/>
          </a:p>
        </p:txBody>
      </p:sp>
    </p:spTree>
    <p:extLst>
      <p:ext uri="{BB962C8B-B14F-4D97-AF65-F5344CB8AC3E}">
        <p14:creationId xmlns:p14="http://schemas.microsoft.com/office/powerpoint/2010/main" val="421689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39</a:t>
            </a:fld>
            <a:endParaRPr lang="en-GB"/>
          </a:p>
        </p:txBody>
      </p:sp>
    </p:spTree>
    <p:extLst>
      <p:ext uri="{BB962C8B-B14F-4D97-AF65-F5344CB8AC3E}">
        <p14:creationId xmlns:p14="http://schemas.microsoft.com/office/powerpoint/2010/main" val="31691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a:t>
            </a:fld>
            <a:endParaRPr lang="en-GB"/>
          </a:p>
        </p:txBody>
      </p:sp>
    </p:spTree>
    <p:extLst>
      <p:ext uri="{BB962C8B-B14F-4D97-AF65-F5344CB8AC3E}">
        <p14:creationId xmlns:p14="http://schemas.microsoft.com/office/powerpoint/2010/main" val="3772632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这个题还有一个小坑点，拆点时不能拆成 </a:t>
            </a:r>
            <a:r>
              <a:rPr lang="en-US" altLang="zh-CN" b="0" i="0" dirty="0">
                <a:effectLst/>
              </a:rPr>
              <a:t>x</a:t>
            </a:r>
            <a:r>
              <a:rPr lang="en-US" altLang="zh-CN" dirty="0"/>
              <a:t> </a:t>
            </a:r>
            <a:r>
              <a:rPr lang="zh-CN" altLang="en-US" dirty="0"/>
              <a:t>和 </a:t>
            </a:r>
            <a:r>
              <a:rPr lang="en-US" altLang="zh-CN" b="0" i="0" dirty="0" err="1">
                <a:effectLst/>
              </a:rPr>
              <a:t>x+n</a:t>
            </a:r>
            <a:r>
              <a:rPr lang="en-US" altLang="zh-CN" dirty="0"/>
              <a:t> </a:t>
            </a:r>
            <a:r>
              <a:rPr lang="zh-CN" altLang="en-US" dirty="0"/>
              <a:t>，因为这道题里的 </a:t>
            </a:r>
            <a:r>
              <a:rPr lang="en-US" altLang="zh-CN" b="0" i="0" dirty="0">
                <a:effectLst/>
              </a:rPr>
              <a:t>n</a:t>
            </a:r>
            <a:r>
              <a:rPr lang="en-US" altLang="zh-CN" dirty="0"/>
              <a:t> </a:t>
            </a:r>
            <a:r>
              <a:rPr lang="zh-CN" altLang="en-US" dirty="0"/>
              <a:t>并不是点数，而是路径数。所以就自己选一个较大的偏移值吧。</a:t>
            </a:r>
          </a:p>
        </p:txBody>
      </p:sp>
      <p:sp>
        <p:nvSpPr>
          <p:cNvPr id="4" name="灯片编号占位符 3"/>
          <p:cNvSpPr>
            <a:spLocks noGrp="1"/>
          </p:cNvSpPr>
          <p:nvPr>
            <p:ph type="sldNum" sz="quarter" idx="10"/>
          </p:nvPr>
        </p:nvSpPr>
        <p:spPr/>
        <p:txBody>
          <a:bodyPr/>
          <a:lstStyle/>
          <a:p>
            <a:fld id="{A26B02EC-97C0-4E19-AA45-E904FCC1D11E}" type="slidenum">
              <a:rPr lang="en-GB" smtClean="0"/>
              <a:t>40</a:t>
            </a:fld>
            <a:endParaRPr lang="en-GB"/>
          </a:p>
        </p:txBody>
      </p:sp>
    </p:spTree>
    <p:extLst>
      <p:ext uri="{BB962C8B-B14F-4D97-AF65-F5344CB8AC3E}">
        <p14:creationId xmlns:p14="http://schemas.microsoft.com/office/powerpoint/2010/main" val="1084576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9EC03C-DBF8-4FA1-93D4-309E83364A69}" type="slidenum">
              <a:rPr lang="zh-CN" altLang="en-US" smtClean="0"/>
              <a:t>41</a:t>
            </a:fld>
            <a:endParaRPr lang="zh-CN" altLang="en-US"/>
          </a:p>
        </p:txBody>
      </p:sp>
    </p:spTree>
    <p:extLst>
      <p:ext uri="{BB962C8B-B14F-4D97-AF65-F5344CB8AC3E}">
        <p14:creationId xmlns:p14="http://schemas.microsoft.com/office/powerpoint/2010/main" val="4152844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42</a:t>
            </a:fld>
            <a:endParaRPr lang="en-GB"/>
          </a:p>
        </p:txBody>
      </p:sp>
    </p:spTree>
    <p:extLst>
      <p:ext uri="{BB962C8B-B14F-4D97-AF65-F5344CB8AC3E}">
        <p14:creationId xmlns:p14="http://schemas.microsoft.com/office/powerpoint/2010/main" val="3517745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43</a:t>
            </a:fld>
            <a:endParaRPr lang="en-GB"/>
          </a:p>
        </p:txBody>
      </p:sp>
    </p:spTree>
    <p:extLst>
      <p:ext uri="{BB962C8B-B14F-4D97-AF65-F5344CB8AC3E}">
        <p14:creationId xmlns:p14="http://schemas.microsoft.com/office/powerpoint/2010/main" val="1747156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至于为什么用</a:t>
            </a:r>
            <a:r>
              <a:rPr lang="en-US" altLang="zh-CN" sz="1200" b="0" i="0" u="none" strike="noStrike" kern="1200" dirty="0">
                <a:solidFill>
                  <a:schemeClr val="tx1"/>
                </a:solidFill>
                <a:effectLst/>
                <a:latin typeface="+mn-lt"/>
                <a:ea typeface="+mn-ea"/>
                <a:cs typeface="+mn-cs"/>
              </a:rPr>
              <a:t>SPFA</a:t>
            </a:r>
            <a:r>
              <a:rPr lang="zh-CN" altLang="en-US" sz="1200" b="0" i="0" u="none" strike="noStrike" kern="1200" dirty="0">
                <a:solidFill>
                  <a:schemeClr val="tx1"/>
                </a:solidFill>
                <a:effectLst/>
                <a:latin typeface="+mn-lt"/>
                <a:ea typeface="+mn-ea"/>
                <a:cs typeface="+mn-cs"/>
              </a:rPr>
              <a:t>而不是</a:t>
            </a:r>
            <a:r>
              <a:rPr lang="en-US" altLang="zh-CN" sz="1200" b="0" i="0" u="none" strike="noStrike" kern="1200" dirty="0">
                <a:solidFill>
                  <a:schemeClr val="tx1"/>
                </a:solidFill>
                <a:effectLst/>
                <a:latin typeface="+mn-lt"/>
                <a:ea typeface="+mn-ea"/>
                <a:cs typeface="+mn-cs"/>
              </a:rPr>
              <a:t>Dijkstra</a:t>
            </a:r>
            <a:r>
              <a:rPr lang="zh-CN" altLang="en-US" sz="1200" b="0" i="0" u="none" strike="noStrike" kern="1200" dirty="0">
                <a:solidFill>
                  <a:schemeClr val="tx1"/>
                </a:solidFill>
                <a:effectLst/>
                <a:latin typeface="+mn-lt"/>
                <a:ea typeface="+mn-ea"/>
                <a:cs typeface="+mn-cs"/>
              </a:rPr>
              <a:t>，是因为费用流模型中因为反向边的存在，往往有负权边，而</a:t>
            </a:r>
            <a:r>
              <a:rPr lang="en-US" altLang="zh-CN" sz="1200" b="0" i="0" u="none" strike="noStrike" kern="1200" dirty="0" err="1">
                <a:solidFill>
                  <a:schemeClr val="tx1"/>
                </a:solidFill>
                <a:effectLst/>
                <a:latin typeface="+mn-lt"/>
                <a:ea typeface="+mn-ea"/>
                <a:cs typeface="+mn-cs"/>
              </a:rPr>
              <a:t>Dij</a:t>
            </a:r>
            <a:r>
              <a:rPr lang="zh-CN" altLang="en-US" sz="1200" b="0" i="0" u="none" strike="noStrike" kern="1200" dirty="0">
                <a:solidFill>
                  <a:schemeClr val="tx1"/>
                </a:solidFill>
                <a:effectLst/>
                <a:latin typeface="+mn-lt"/>
                <a:ea typeface="+mn-ea"/>
                <a:cs typeface="+mn-cs"/>
              </a:rPr>
              <a:t>一般不能在有负权边的图上跑。然而，众所周知，</a:t>
            </a:r>
            <a:r>
              <a:rPr lang="en-US" altLang="zh-CN" sz="1200" b="0" i="0" u="none" strike="noStrike" kern="1200" dirty="0">
                <a:solidFill>
                  <a:schemeClr val="tx1"/>
                </a:solidFill>
                <a:effectLst/>
                <a:latin typeface="+mn-lt"/>
                <a:ea typeface="+mn-ea"/>
                <a:cs typeface="+mn-cs"/>
              </a:rPr>
              <a:t>SPFA</a:t>
            </a:r>
            <a:r>
              <a:rPr lang="zh-CN" altLang="en-US" sz="1200" b="0" i="0" u="none" strike="noStrike" kern="1200" dirty="0">
                <a:solidFill>
                  <a:schemeClr val="tx1"/>
                </a:solidFill>
                <a:effectLst/>
                <a:latin typeface="+mn-lt"/>
                <a:ea typeface="+mn-ea"/>
                <a:cs typeface="+mn-cs"/>
              </a:rPr>
              <a:t>的复杂度不稳定，有时候会被卡，这时我们就需要用特殊处理后的</a:t>
            </a:r>
            <a:r>
              <a:rPr lang="en-US" altLang="zh-CN" sz="1200" b="0" i="0" u="none" strike="noStrike" kern="1200" dirty="0">
                <a:solidFill>
                  <a:schemeClr val="tx1"/>
                </a:solidFill>
                <a:effectLst/>
                <a:latin typeface="+mn-lt"/>
                <a:ea typeface="+mn-ea"/>
                <a:cs typeface="+mn-cs"/>
              </a:rPr>
              <a:t>Dijkstra</a:t>
            </a:r>
            <a:r>
              <a:rPr lang="zh-CN" altLang="en-US" sz="1200" b="0" i="0" u="none" strike="noStrike" kern="1200" dirty="0">
                <a:solidFill>
                  <a:schemeClr val="tx1"/>
                </a:solidFill>
                <a:effectLst/>
                <a:latin typeface="+mn-lt"/>
                <a:ea typeface="+mn-ea"/>
                <a:cs typeface="+mn-cs"/>
              </a:rPr>
              <a:t>网络流了。</a:t>
            </a:r>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t>44</a:t>
            </a:fld>
            <a:endParaRPr lang="en-GB"/>
          </a:p>
        </p:txBody>
      </p:sp>
    </p:spTree>
    <p:extLst>
      <p:ext uri="{BB962C8B-B14F-4D97-AF65-F5344CB8AC3E}">
        <p14:creationId xmlns:p14="http://schemas.microsoft.com/office/powerpoint/2010/main" val="357781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45</a:t>
            </a:fld>
            <a:endParaRPr lang="en-GB"/>
          </a:p>
        </p:txBody>
      </p:sp>
    </p:spTree>
    <p:extLst>
      <p:ext uri="{BB962C8B-B14F-4D97-AF65-F5344CB8AC3E}">
        <p14:creationId xmlns:p14="http://schemas.microsoft.com/office/powerpoint/2010/main" val="2200038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46</a:t>
            </a:fld>
            <a:endParaRPr lang="en-GB"/>
          </a:p>
        </p:txBody>
      </p:sp>
    </p:spTree>
    <p:extLst>
      <p:ext uri="{BB962C8B-B14F-4D97-AF65-F5344CB8AC3E}">
        <p14:creationId xmlns:p14="http://schemas.microsoft.com/office/powerpoint/2010/main" val="122812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151942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253561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a:t>
            </a:fld>
            <a:endParaRPr lang="en-GB"/>
          </a:p>
        </p:txBody>
      </p:sp>
    </p:spTree>
    <p:extLst>
      <p:ext uri="{BB962C8B-B14F-4D97-AF65-F5344CB8AC3E}">
        <p14:creationId xmlns:p14="http://schemas.microsoft.com/office/powerpoint/2010/main" val="205287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a:t>
            </a:fld>
            <a:endParaRPr lang="en-GB"/>
          </a:p>
        </p:txBody>
      </p:sp>
    </p:spTree>
    <p:extLst>
      <p:ext uri="{BB962C8B-B14F-4D97-AF65-F5344CB8AC3E}">
        <p14:creationId xmlns:p14="http://schemas.microsoft.com/office/powerpoint/2010/main" val="2259469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a:t>
            </a:fld>
            <a:endParaRPr lang="en-GB"/>
          </a:p>
        </p:txBody>
      </p:sp>
    </p:spTree>
    <p:extLst>
      <p:ext uri="{BB962C8B-B14F-4D97-AF65-F5344CB8AC3E}">
        <p14:creationId xmlns:p14="http://schemas.microsoft.com/office/powerpoint/2010/main" val="3506543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90429-8DA0-914B-9CAD-3789EFC87AF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8DB8FC1-BD6F-4842-BF50-8C87CD3272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82DA7A8-BEF7-964F-8AC1-F4ABAF1956F0}"/>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387BB6EC-299F-3C44-8C79-E571EF1EF6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DA4BDE-EDB7-B04F-884B-211A393F6FAC}"/>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134380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73E27-6572-9B44-858B-E135E787A7A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C1471E7-1990-6049-94D1-45700012FBAF}"/>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D50B354-F9DA-6249-A2FD-85434DB15274}"/>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8A8CCFC9-46C1-3E44-9AA2-10F65297CCF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819109-3B8A-9B4D-973F-224256D48049}"/>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316980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4B4D16-9DE4-A442-A100-A9727A8C0E5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D540CD1-19E0-DB49-A8D5-FBAF4CAA7FFE}"/>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25B6B74-C2E2-0A4F-8D60-D5617E3A9FF2}"/>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B3086829-D538-794E-8AFF-30EF0E0DCF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DD01DF-C003-644D-ACB2-C01C26E9CE51}"/>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350082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7B49A-9A4C-2440-A33D-4C42BE2B483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D9F2FA7-2764-EC4F-A18C-55AA17C3B29A}"/>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A20205E-F562-B049-BC9C-18F3F36DB97F}"/>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09103A90-7C3F-E74B-BDBC-C2F1C838012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EA26522-7C7E-CF4E-88EF-87F1FB484D0C}"/>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346622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AA173-AC78-9D49-ACE9-C95D6C89601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83640B2-DDDE-F744-A8A1-A1416CC29D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4C12A7A-8A28-1D42-B192-FB77E21673EB}"/>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71D45771-5FA2-4D4F-BFF9-1CD6EA9E03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85AB11-B902-D446-9FF1-20189CEEFCD6}"/>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331069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B7445-2DD6-7246-9B03-648BFA47A99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EFC0DC-0D3F-B647-A83E-46B302350E48}"/>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734A2227-A1B7-6E46-B536-98F4C60D5DDF}"/>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F9C6CE6-C90D-154A-9C0F-1A389A33F036}"/>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6" name="页脚占位符 5">
            <a:extLst>
              <a:ext uri="{FF2B5EF4-FFF2-40B4-BE49-F238E27FC236}">
                <a16:creationId xmlns:a16="http://schemas.microsoft.com/office/drawing/2014/main" id="{4DB308B9-3E30-9C4C-92A5-9CE4F2228DF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C135D88-C2FC-7C4A-A7B6-D761DBDE145E}"/>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528316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5BE26-A662-AF43-801A-25E186B80D3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B0E284B-5D7E-DA45-9BA6-953791128B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FB1D7EF3-F83C-DC43-8E06-3F5655B5471F}"/>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79658DC3-2DF1-1E41-9519-90D636F15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0BF4DCCE-8CC7-2346-8A0A-4AE7F205FD3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A2B8161B-2417-1747-8912-FD3D7280B63A}"/>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8" name="页脚占位符 7">
            <a:extLst>
              <a:ext uri="{FF2B5EF4-FFF2-40B4-BE49-F238E27FC236}">
                <a16:creationId xmlns:a16="http://schemas.microsoft.com/office/drawing/2014/main" id="{86D921FA-ED79-804F-9C0F-F4C667D9402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099A5DC-5F34-B945-A50B-7327CA4F6C04}"/>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346597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3EC88-0D77-204D-9F07-3641F7DD383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4629A76-4897-8741-B5BD-2CF443EEF5EA}"/>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4" name="页脚占位符 3">
            <a:extLst>
              <a:ext uri="{FF2B5EF4-FFF2-40B4-BE49-F238E27FC236}">
                <a16:creationId xmlns:a16="http://schemas.microsoft.com/office/drawing/2014/main" id="{24FED785-254C-7140-A80E-3DBBD4FB613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AB7526D-DC04-7242-ADF0-79D1777D099D}"/>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251304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F1416A-F1EA-DB42-BC09-7587191DED06}"/>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3" name="页脚占位符 2">
            <a:extLst>
              <a:ext uri="{FF2B5EF4-FFF2-40B4-BE49-F238E27FC236}">
                <a16:creationId xmlns:a16="http://schemas.microsoft.com/office/drawing/2014/main" id="{6257A7A1-EED6-E84C-B0AC-F65C5B4AF7B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32A30EB-BF22-9841-9B0C-6D3EE1F34C0B}"/>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1571335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F30E3-F85F-8F48-80F2-014ACC1919B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49E13C6-A919-6B4C-8990-ACC942CF5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72960D5E-071C-7C4A-A5E8-28DFB5027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601053CC-2DD4-5E4A-889F-E161C40F7F74}"/>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6" name="页脚占位符 5">
            <a:extLst>
              <a:ext uri="{FF2B5EF4-FFF2-40B4-BE49-F238E27FC236}">
                <a16:creationId xmlns:a16="http://schemas.microsoft.com/office/drawing/2014/main" id="{9E048C44-002F-1848-8174-D4CD1024BFF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B08787A-AFB3-C141-9708-E7261AA19A48}"/>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40438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9FEF9-BA7D-474C-BB32-D7C0394A21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976AF1C-2631-0A48-A525-3A8C728494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220A62E-BDAC-2640-A069-7437F08D2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06FA1FF0-08AB-C14F-91B6-08FC38A66726}"/>
              </a:ext>
            </a:extLst>
          </p:cNvPr>
          <p:cNvSpPr>
            <a:spLocks noGrp="1"/>
          </p:cNvSpPr>
          <p:nvPr>
            <p:ph type="dt" sz="half" idx="10"/>
          </p:nvPr>
        </p:nvSpPr>
        <p:spPr/>
        <p:txBody>
          <a:bodyPr/>
          <a:lstStyle/>
          <a:p>
            <a:fld id="{5174357D-9559-F64D-BDC7-2CC41E87FB46}" type="datetimeFigureOut">
              <a:rPr kumimoji="1" lang="zh-CN" altLang="en-US" smtClean="0"/>
              <a:t>2024/1/24</a:t>
            </a:fld>
            <a:endParaRPr kumimoji="1" lang="zh-CN" altLang="en-US"/>
          </a:p>
        </p:txBody>
      </p:sp>
      <p:sp>
        <p:nvSpPr>
          <p:cNvPr id="6" name="页脚占位符 5">
            <a:extLst>
              <a:ext uri="{FF2B5EF4-FFF2-40B4-BE49-F238E27FC236}">
                <a16:creationId xmlns:a16="http://schemas.microsoft.com/office/drawing/2014/main" id="{68864A61-C82F-5B45-A2CC-9EE49BF3018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C0B198D-99DC-2F49-8F2B-78E449833C4F}"/>
              </a:ext>
            </a:extLst>
          </p:cNvPr>
          <p:cNvSpPr>
            <a:spLocks noGrp="1"/>
          </p:cNvSpPr>
          <p:nvPr>
            <p:ph type="sldNum" sz="quarter" idx="12"/>
          </p:nvPr>
        </p:nvSpPr>
        <p:spPr/>
        <p:txBody>
          <a:body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1748345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E659063-3753-B34F-9134-74FEA6BD8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C2CB0C1-5AF3-1549-9094-6C2F478198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69350DE-91D9-574B-AA06-60B2928F6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4357D-9559-F64D-BDC7-2CC41E87FB46}" type="datetimeFigureOut">
              <a:rPr kumimoji="1" lang="zh-CN" altLang="en-US" smtClean="0"/>
              <a:t>2024/1/24</a:t>
            </a:fld>
            <a:endParaRPr kumimoji="1" lang="zh-CN" altLang="en-US"/>
          </a:p>
        </p:txBody>
      </p:sp>
      <p:sp>
        <p:nvSpPr>
          <p:cNvPr id="5" name="页脚占位符 4">
            <a:extLst>
              <a:ext uri="{FF2B5EF4-FFF2-40B4-BE49-F238E27FC236}">
                <a16:creationId xmlns:a16="http://schemas.microsoft.com/office/drawing/2014/main" id="{10FD5939-9F3F-A449-A708-31CF7B49F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AD8363D-1381-F045-8304-3885061C5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48334-FB34-F84F-8FE7-BB62C91AD91F}" type="slidenum">
              <a:rPr kumimoji="1" lang="zh-CN" altLang="en-US" smtClean="0"/>
              <a:t>‹#›</a:t>
            </a:fld>
            <a:endParaRPr kumimoji="1" lang="zh-CN" altLang="en-US"/>
          </a:p>
        </p:txBody>
      </p:sp>
    </p:spTree>
    <p:extLst>
      <p:ext uri="{BB962C8B-B14F-4D97-AF65-F5344CB8AC3E}">
        <p14:creationId xmlns:p14="http://schemas.microsoft.com/office/powerpoint/2010/main" val="1663785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luogu.org/problem/P275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www.luogu.org/problem/P2763"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link.zhihu.com/?target=https%3A//www.luogu.com.cn/problem/P276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zhuanlan.zhihu.com/p/9662139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www.luogu.org/problem/P125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www.luogu.org/problem/P40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4624" y="-242155"/>
            <a:ext cx="2020382" cy="122887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8209" y="5657322"/>
            <a:ext cx="1564986" cy="394349"/>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509" y="3596113"/>
            <a:ext cx="1480923" cy="752631"/>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3925" y="6034794"/>
            <a:ext cx="1029049" cy="1122598"/>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4867" y="1576625"/>
            <a:ext cx="1138680" cy="879407"/>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85128" y="729097"/>
            <a:ext cx="421744" cy="782696"/>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sp>
        <p:nvSpPr>
          <p:cNvPr id="12" name="文本框 11"/>
          <p:cNvSpPr txBox="1"/>
          <p:nvPr/>
        </p:nvSpPr>
        <p:spPr>
          <a:xfrm>
            <a:off x="3163292" y="2375218"/>
            <a:ext cx="5865416" cy="800219"/>
          </a:xfrm>
          <a:prstGeom prst="rect">
            <a:avLst/>
          </a:prstGeom>
          <a:noFill/>
        </p:spPr>
        <p:txBody>
          <a:bodyPr wrap="square" rtlCol="0">
            <a:spAutoFit/>
          </a:bodyPr>
          <a:lstStyle/>
          <a:p>
            <a:pPr algn="ctr"/>
            <a:r>
              <a:rPr lang="zh-CN" altLang="en-US" sz="4600" b="1" dirty="0">
                <a:solidFill>
                  <a:srgbClr val="595959"/>
                </a:solidFill>
                <a:latin typeface="微软雅黑" panose="020B0503020204020204" pitchFamily="34" charset="-122"/>
                <a:ea typeface="微软雅黑" panose="020B0503020204020204" pitchFamily="34" charset="-122"/>
              </a:rPr>
              <a:t>网络流</a:t>
            </a:r>
          </a:p>
        </p:txBody>
      </p:sp>
      <p:grpSp>
        <p:nvGrpSpPr>
          <p:cNvPr id="13" name="组合 12"/>
          <p:cNvGrpSpPr/>
          <p:nvPr/>
        </p:nvGrpSpPr>
        <p:grpSpPr>
          <a:xfrm>
            <a:off x="3525521" y="3463159"/>
            <a:ext cx="5151120" cy="473501"/>
            <a:chOff x="3923309" y="3717159"/>
            <a:chExt cx="4387111" cy="473501"/>
          </a:xfrm>
        </p:grpSpPr>
        <p:sp>
          <p:nvSpPr>
            <p:cNvPr id="14" name="矩形 13"/>
            <p:cNvSpPr/>
            <p:nvPr/>
          </p:nvSpPr>
          <p:spPr>
            <a:xfrm>
              <a:off x="3923309" y="3717159"/>
              <a:ext cx="4387110" cy="47350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68444" y="3788770"/>
              <a:ext cx="4341976" cy="369332"/>
            </a:xfrm>
            <a:prstGeom prst="rect">
              <a:avLst/>
            </a:prstGeom>
            <a:noFill/>
          </p:spPr>
          <p:txBody>
            <a:bodyPr wrap="square" rtlCol="0">
              <a:spAutoFit/>
            </a:bodyPr>
            <a:lstStyle/>
            <a:p>
              <a:pPr algn="dist"/>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9722354"/>
      </p:ext>
    </p:extLst>
  </p:cSld>
  <p:clrMapOvr>
    <a:masterClrMapping/>
  </p:clrMapOvr>
  <mc:AlternateContent xmlns:mc="http://schemas.openxmlformats.org/markup-compatibility/2006" xmlns:p14="http://schemas.microsoft.com/office/powerpoint/2010/main">
    <mc:Choice Requires="p14">
      <p:transition p14:dur="0" advTm="3000"/>
    </mc:Choice>
    <mc:Fallback xmlns:a16="http://schemas.microsoft.com/office/drawing/2014/main" xmlns:a14="http://schemas.microsoft.com/office/drawing/2010/main"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632311"/>
          </a:xfrm>
          <a:prstGeom prst="rect">
            <a:avLst/>
          </a:prstGeom>
          <a:noFill/>
        </p:spPr>
        <p:txBody>
          <a:bodyPr wrap="square"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					</a:t>
            </a:r>
          </a:p>
          <a:p>
            <a:r>
              <a:rPr kumimoji="1" lang="en-US" altLang="zh-CN" dirty="0">
                <a:latin typeface="Microsoft YaHei" panose="020B0503020204020204" pitchFamily="34" charset="-122"/>
                <a:ea typeface="Microsoft YaHei" panose="020B0503020204020204" pitchFamily="34" charset="-122"/>
              </a:rPr>
              <a:t>					</a:t>
            </a: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其实可以把反向边理解成一种</a:t>
            </a:r>
            <a:r>
              <a:rPr lang="zh-CN" altLang="en-US" b="1" dirty="0">
                <a:latin typeface="Microsoft YaHei" panose="020B0503020204020204" pitchFamily="34" charset="-122"/>
                <a:ea typeface="Microsoft YaHei" panose="020B0503020204020204" pitchFamily="34" charset="-122"/>
              </a:rPr>
              <a:t>撤销</a:t>
            </a:r>
            <a:r>
              <a:rPr lang="zh-CN" altLang="en-US" dirty="0">
                <a:latin typeface="Microsoft YaHei" panose="020B0503020204020204" pitchFamily="34" charset="-122"/>
                <a:ea typeface="Microsoft YaHei" panose="020B0503020204020204" pitchFamily="34" charset="-122"/>
              </a:rPr>
              <a:t>，走反向边就意味着撤回上次流经正向边的若干流量，这也合理解释了为什么扣除正向边容量时要给反向边加上相应的容量：反向边的容量意味着可以撤回的量。</a:t>
            </a:r>
          </a:p>
          <a:p>
            <a:r>
              <a:rPr lang="zh-CN" altLang="en-US" dirty="0">
                <a:latin typeface="Microsoft YaHei" panose="020B0503020204020204" pitchFamily="34" charset="-122"/>
                <a:ea typeface="Microsoft YaHei" panose="020B0503020204020204" pitchFamily="34" charset="-122"/>
              </a:rPr>
              <a:t>加入了反向边这种反悔机制后，我们就可以保证，当找不到增广路的时候，流到汇点的流量就是最大流。</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用</a:t>
            </a:r>
            <a:r>
              <a:rPr lang="en-US" altLang="zh-CN" dirty="0" err="1">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实现的</a:t>
            </a:r>
            <a:r>
              <a:rPr lang="en-US" altLang="zh-CN" dirty="0">
                <a:latin typeface="Microsoft YaHei" panose="020B0503020204020204" pitchFamily="34" charset="-122"/>
                <a:ea typeface="Microsoft YaHei" panose="020B0503020204020204" pitchFamily="34" charset="-122"/>
              </a:rPr>
              <a:t>FF</a:t>
            </a:r>
            <a:r>
              <a:rPr lang="zh-CN" altLang="en-US" dirty="0">
                <a:latin typeface="Microsoft YaHei" panose="020B0503020204020204" pitchFamily="34" charset="-122"/>
                <a:ea typeface="Microsoft YaHei" panose="020B0503020204020204" pitchFamily="34" charset="-122"/>
              </a:rPr>
              <a:t>算法时间复杂度上界是 </a:t>
            </a:r>
            <a:r>
              <a:rPr lang="en-US" altLang="zh-CN" dirty="0">
                <a:latin typeface="Microsoft YaHei" panose="020B0503020204020204" pitchFamily="34" charset="-122"/>
                <a:ea typeface="Microsoft YaHei" panose="020B0503020204020204" pitchFamily="34" charset="-122"/>
              </a:rPr>
              <a:t>O(</a:t>
            </a:r>
            <a:r>
              <a:rPr lang="en-US" altLang="zh-CN" dirty="0" err="1">
                <a:latin typeface="Microsoft YaHei" panose="020B0503020204020204" pitchFamily="34" charset="-122"/>
                <a:ea typeface="Microsoft YaHei" panose="020B0503020204020204" pitchFamily="34" charset="-122"/>
              </a:rPr>
              <a:t>ef</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，其中 </a:t>
            </a:r>
            <a:r>
              <a:rPr lang="en-US" altLang="zh-CN" dirty="0">
                <a:latin typeface="Microsoft YaHei" panose="020B0503020204020204" pitchFamily="34" charset="-122"/>
                <a:ea typeface="Microsoft YaHei" panose="020B0503020204020204" pitchFamily="34" charset="-122"/>
              </a:rPr>
              <a:t>e </a:t>
            </a:r>
            <a:r>
              <a:rPr lang="zh-CN" altLang="en-US" dirty="0">
                <a:latin typeface="Microsoft YaHei" panose="020B0503020204020204" pitchFamily="34" charset="-122"/>
                <a:ea typeface="Microsoft YaHei" panose="020B0503020204020204" pitchFamily="34" charset="-122"/>
              </a:rPr>
              <a:t>为边数，</a:t>
            </a:r>
            <a:r>
              <a:rPr lang="en-US" altLang="zh-CN" dirty="0">
                <a:latin typeface="Microsoft YaHei" panose="020B0503020204020204" pitchFamily="34" charset="-122"/>
                <a:ea typeface="Microsoft YaHei" panose="020B0503020204020204" pitchFamily="34" charset="-122"/>
              </a:rPr>
              <a:t>f </a:t>
            </a:r>
            <a:r>
              <a:rPr lang="zh-CN" altLang="en-US" dirty="0">
                <a:latin typeface="Microsoft YaHei" panose="020B0503020204020204" pitchFamily="34" charset="-122"/>
                <a:ea typeface="Microsoft YaHei" panose="020B0503020204020204" pitchFamily="34" charset="-122"/>
              </a:rPr>
              <a:t>为最大流。</a:t>
            </a:r>
          </a:p>
          <a:p>
            <a:br>
              <a:rPr lang="zh-CN" altLang="en-US" dirty="0"/>
            </a:br>
            <a:endParaRPr lang="en-US" altLang="zh-CN"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EA7C086B-A313-FD4F-9BBA-338D15863675}"/>
              </a:ext>
            </a:extLst>
          </p:cNvPr>
          <p:cNvPicPr>
            <a:picLocks noChangeAspect="1"/>
          </p:cNvPicPr>
          <p:nvPr/>
        </p:nvPicPr>
        <p:blipFill>
          <a:blip r:embed="rId4"/>
          <a:stretch>
            <a:fillRect/>
          </a:stretch>
        </p:blipFill>
        <p:spPr>
          <a:xfrm>
            <a:off x="3712916" y="1382712"/>
            <a:ext cx="4162913" cy="3431104"/>
          </a:xfrm>
          <a:prstGeom prst="rect">
            <a:avLst/>
          </a:prstGeom>
        </p:spPr>
      </p:pic>
    </p:spTree>
    <p:extLst>
      <p:ext uri="{BB962C8B-B14F-4D97-AF65-F5344CB8AC3E}">
        <p14:creationId xmlns:p14="http://schemas.microsoft.com/office/powerpoint/2010/main" val="1558837555"/>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如何快速找到反向边？</a:t>
            </a:r>
            <a:endParaRPr lang="en-US" altLang="zh-CN" dirty="0">
              <a:latin typeface="Microsoft YaHei" panose="020B0503020204020204" pitchFamily="34" charset="-122"/>
              <a:ea typeface="Microsoft YaHei" panose="020B0503020204020204" pitchFamily="34" charset="-122"/>
            </a:endParaRPr>
          </a:p>
          <a:p>
            <a:br>
              <a:rPr lang="zh-CN" altLang="en-US" dirty="0"/>
            </a:br>
            <a:r>
              <a:rPr lang="zh-CN" altLang="en-US" dirty="0">
                <a:latin typeface="Microsoft YaHei" panose="020B0503020204020204" pitchFamily="34" charset="-122"/>
                <a:ea typeface="Microsoft YaHei" panose="020B0503020204020204" pitchFamily="34" charset="-122"/>
              </a:rPr>
              <a:t>有无局限性？</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8A05086F-D894-B743-87C9-DE0C8F664BA7}"/>
              </a:ext>
            </a:extLst>
          </p:cNvPr>
          <p:cNvPicPr>
            <a:picLocks noChangeAspect="1"/>
          </p:cNvPicPr>
          <p:nvPr/>
        </p:nvPicPr>
        <p:blipFill>
          <a:blip r:embed="rId4"/>
          <a:stretch>
            <a:fillRect/>
          </a:stretch>
        </p:blipFill>
        <p:spPr>
          <a:xfrm>
            <a:off x="1348851" y="3266652"/>
            <a:ext cx="4689083" cy="3076496"/>
          </a:xfrm>
          <a:prstGeom prst="rect">
            <a:avLst/>
          </a:prstGeom>
        </p:spPr>
      </p:pic>
    </p:spTree>
    <p:extLst>
      <p:ext uri="{BB962C8B-B14F-4D97-AF65-F5344CB8AC3E}">
        <p14:creationId xmlns:p14="http://schemas.microsoft.com/office/powerpoint/2010/main" val="3600381798"/>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96381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Edmond-Karp</a:t>
            </a:r>
            <a:r>
              <a:rPr lang="zh-CN" altLang="en-US" sz="2400" b="1" dirty="0">
                <a:solidFill>
                  <a:srgbClr val="595959"/>
                </a:solidFill>
                <a:latin typeface="微软雅黑" panose="020B0503020204020204" pitchFamily="34" charset="-122"/>
              </a:rPr>
              <a:t>算法</a:t>
            </a:r>
          </a:p>
          <a:p>
            <a:pPr>
              <a:spcBef>
                <a:spcPct val="20000"/>
              </a:spcBef>
            </a:pPr>
            <a:endParaRPr lang="zh-CN" altLang="en-US" sz="2400" b="1" dirty="0">
              <a:solidFill>
                <a:srgbClr val="595959"/>
              </a:solidFill>
              <a:latin typeface="微软雅黑" panose="020B0503020204020204" pitchFamily="34" charset="-122"/>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4801314"/>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很可能会“绕远路”，而</a:t>
            </a:r>
            <a:r>
              <a:rPr lang="en-US" altLang="zh-CN" dirty="0">
                <a:latin typeface="Microsoft YaHei" panose="020B0503020204020204" pitchFamily="34" charset="-122"/>
                <a:ea typeface="Microsoft YaHei" panose="020B0503020204020204" pitchFamily="34" charset="-122"/>
              </a:rPr>
              <a:t>BFS</a:t>
            </a:r>
            <a:r>
              <a:rPr lang="zh-CN" altLang="en-US" dirty="0">
                <a:latin typeface="Microsoft YaHei" panose="020B0503020204020204" pitchFamily="34" charset="-122"/>
                <a:ea typeface="Microsoft YaHei" panose="020B0503020204020204" pitchFamily="34" charset="-122"/>
              </a:rPr>
              <a:t>可以保证每次找到的都是最短的增广路。</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EK</a:t>
            </a:r>
            <a:r>
              <a:rPr lang="zh-CN" altLang="en-US" dirty="0">
                <a:latin typeface="Microsoft YaHei" panose="020B0503020204020204" pitchFamily="34" charset="-122"/>
                <a:ea typeface="Microsoft YaHei" panose="020B0503020204020204" pitchFamily="34" charset="-122"/>
              </a:rPr>
              <a:t>算法的思想就是</a:t>
            </a:r>
            <a:r>
              <a:rPr lang="zh-CN" altLang="en-US" b="1" dirty="0">
                <a:latin typeface="Microsoft YaHei" panose="020B0503020204020204" pitchFamily="34" charset="-122"/>
                <a:ea typeface="Microsoft YaHei" panose="020B0503020204020204" pitchFamily="34" charset="-122"/>
              </a:rPr>
              <a:t>不断用</a:t>
            </a:r>
            <a:r>
              <a:rPr lang="en-US" altLang="zh-CN" dirty="0">
                <a:latin typeface="Microsoft YaHei" panose="020B0503020204020204" pitchFamily="34" charset="-122"/>
                <a:ea typeface="Microsoft YaHei" panose="020B0503020204020204" pitchFamily="34" charset="-122"/>
              </a:rPr>
              <a:t>BFS</a:t>
            </a:r>
            <a:r>
              <a:rPr lang="zh-CN" altLang="en-US" b="1" dirty="0">
                <a:latin typeface="Microsoft YaHei" panose="020B0503020204020204" pitchFamily="34" charset="-122"/>
                <a:ea typeface="Microsoft YaHei" panose="020B0503020204020204" pitchFamily="34" charset="-122"/>
              </a:rPr>
              <a:t>寻找增广路并不断更新最大流量值，直到网络上不存在增广路为止</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t>在</a:t>
            </a:r>
            <a:r>
              <a:rPr lang="en-US" altLang="zh-CN" dirty="0"/>
              <a:t>BFS</a:t>
            </a:r>
            <a:r>
              <a:rPr lang="zh-CN" altLang="en-US" dirty="0"/>
              <a:t>寻找一条增广路时，我们只需要考虑</a:t>
            </a:r>
            <a:r>
              <a:rPr lang="zh-CN" altLang="en-US" b="1" dirty="0"/>
              <a:t>剩余流量不为</a:t>
            </a:r>
            <a:r>
              <a:rPr lang="en-US" altLang="zh-CN" b="1" dirty="0"/>
              <a:t>0</a:t>
            </a:r>
            <a:r>
              <a:rPr lang="zh-CN" altLang="en-US" b="1" dirty="0"/>
              <a:t>的边</a:t>
            </a:r>
            <a:r>
              <a:rPr lang="zh-CN" altLang="en-US" dirty="0"/>
              <a:t>，然后找到一条从</a:t>
            </a:r>
            <a:r>
              <a:rPr lang="en-US" altLang="zh-CN" dirty="0"/>
              <a:t>S</a:t>
            </a:r>
            <a:r>
              <a:rPr lang="zh-CN" altLang="en-US" dirty="0"/>
              <a:t>到</a:t>
            </a:r>
            <a:r>
              <a:rPr lang="en-US" altLang="zh-CN" dirty="0"/>
              <a:t>T</a:t>
            </a:r>
            <a:r>
              <a:rPr lang="zh-CN" altLang="en-US" dirty="0"/>
              <a:t>的路径，同时计算出路径上</a:t>
            </a:r>
            <a:r>
              <a:rPr lang="zh-CN" altLang="en-US" b="1" dirty="0"/>
              <a:t>各边剩余容量值的最小值</a:t>
            </a:r>
            <a:r>
              <a:rPr lang="en-US" altLang="zh-CN" b="1" dirty="0"/>
              <a:t>dis</a:t>
            </a:r>
            <a:r>
              <a:rPr lang="zh-CN" altLang="en-US" dirty="0"/>
              <a:t>，则网络的最大流量就可以增加</a:t>
            </a:r>
            <a:r>
              <a:rPr lang="en-US" altLang="zh-CN" dirty="0"/>
              <a:t>dis</a:t>
            </a:r>
            <a:r>
              <a:rPr lang="zh-CN" altLang="en-US" dirty="0"/>
              <a:t>（</a:t>
            </a:r>
            <a:r>
              <a:rPr lang="zh-CN" altLang="en-US" b="1" dirty="0"/>
              <a:t>经过的正向边容量值全部减去</a:t>
            </a:r>
            <a:r>
              <a:rPr lang="en-US" altLang="zh-CN" b="1" dirty="0"/>
              <a:t>dis</a:t>
            </a:r>
            <a:r>
              <a:rPr lang="zh-CN" altLang="en-US" b="1" dirty="0"/>
              <a:t>，反向边全部加上</a:t>
            </a:r>
            <a:r>
              <a:rPr lang="en-US" altLang="zh-CN" b="1" dirty="0"/>
              <a:t>dis</a:t>
            </a:r>
            <a:r>
              <a:rPr lang="zh-CN" altLang="en-US" dirty="0"/>
              <a:t>）</a:t>
            </a:r>
            <a:endParaRPr lang="en-US" altLang="zh-CN" dirty="0"/>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时间复杂度</a:t>
            </a:r>
            <a:r>
              <a:rPr kumimoji="1" lang="en-US" altLang="zh-CN" dirty="0">
                <a:latin typeface="Microsoft YaHei" panose="020B0503020204020204" pitchFamily="34" charset="-122"/>
                <a:ea typeface="Microsoft YaHei" panose="020B0503020204020204" pitchFamily="34" charset="-122"/>
              </a:rPr>
              <a:t>O</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nm^2</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进一步优化？</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30EE14FC-EFDF-F44E-B460-E7BBC3C89746}"/>
              </a:ext>
            </a:extLst>
          </p:cNvPr>
          <p:cNvPicPr>
            <a:picLocks noChangeAspect="1"/>
          </p:cNvPicPr>
          <p:nvPr/>
        </p:nvPicPr>
        <p:blipFill>
          <a:blip r:embed="rId4"/>
          <a:stretch>
            <a:fillRect/>
          </a:stretch>
        </p:blipFill>
        <p:spPr>
          <a:xfrm>
            <a:off x="4622799" y="3801100"/>
            <a:ext cx="4003084" cy="2736693"/>
          </a:xfrm>
          <a:prstGeom prst="rect">
            <a:avLst/>
          </a:prstGeom>
        </p:spPr>
      </p:pic>
    </p:spTree>
    <p:extLst>
      <p:ext uri="{BB962C8B-B14F-4D97-AF65-F5344CB8AC3E}">
        <p14:creationId xmlns:p14="http://schemas.microsoft.com/office/powerpoint/2010/main" val="3675432952"/>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96381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err="1">
                <a:solidFill>
                  <a:srgbClr val="595959"/>
                </a:solidFill>
                <a:latin typeface="微软雅黑" panose="020B0503020204020204" pitchFamily="34" charset="-122"/>
              </a:rPr>
              <a:t>Dinic</a:t>
            </a:r>
            <a:endParaRPr lang="zh-CN" altLang="en-US" sz="2400" b="1" dirty="0">
              <a:solidFill>
                <a:srgbClr val="595959"/>
              </a:solidFill>
              <a:latin typeface="微软雅黑" panose="020B0503020204020204" pitchFamily="34" charset="-122"/>
            </a:endParaRPr>
          </a:p>
          <a:p>
            <a:pPr>
              <a:spcBef>
                <a:spcPct val="20000"/>
              </a:spcBef>
            </a:pPr>
            <a:endParaRPr lang="zh-CN" altLang="en-US" sz="2400" b="1" dirty="0">
              <a:solidFill>
                <a:srgbClr val="595959"/>
              </a:solidFill>
              <a:latin typeface="微软雅黑" panose="020B0503020204020204" pitchFamily="34" charset="-122"/>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193792" cy="535531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EK</a:t>
            </a:r>
            <a:r>
              <a:rPr lang="zh-CN" altLang="en-US" dirty="0">
                <a:latin typeface="Microsoft YaHei" panose="020B0503020204020204" pitchFamily="34" charset="-122"/>
                <a:ea typeface="Microsoft YaHei" panose="020B0503020204020204" pitchFamily="34" charset="-122"/>
              </a:rPr>
              <a:t>算法每次都可能会遍历整个残量网络，但只找出一条增广路</a:t>
            </a:r>
          </a:p>
          <a:p>
            <a:r>
              <a:rPr lang="zh-CN" altLang="en-US" dirty="0">
                <a:latin typeface="Microsoft YaHei" panose="020B0503020204020204" pitchFamily="34" charset="-122"/>
                <a:ea typeface="Microsoft YaHei" panose="020B0503020204020204" pitchFamily="34" charset="-122"/>
              </a:rPr>
              <a:t>是不是有点不划算？能不能一次找多条增广路呢？</a:t>
            </a:r>
          </a:p>
          <a:p>
            <a:r>
              <a:rPr lang="zh-CN" altLang="en-US" dirty="0">
                <a:latin typeface="Microsoft YaHei" panose="020B0503020204020204" pitchFamily="34" charset="-122"/>
                <a:ea typeface="Microsoft YaHei" panose="020B0503020204020204" pitchFamily="34" charset="-122"/>
              </a:rPr>
              <a:t>答案是可以的：</a:t>
            </a:r>
            <a:r>
              <a:rPr lang="en-US" altLang="zh-CN"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算法</a:t>
            </a: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作为</a:t>
            </a:r>
            <a:r>
              <a:rPr lang="en-US" altLang="zh-CN" dirty="0">
                <a:latin typeface="Microsoft YaHei" panose="020B0503020204020204" pitchFamily="34" charset="-122"/>
                <a:ea typeface="Microsoft YaHei" panose="020B0503020204020204" pitchFamily="34" charset="-122"/>
              </a:rPr>
              <a:t>FF/EK</a:t>
            </a:r>
            <a:r>
              <a:rPr lang="zh-CN" altLang="en-US" dirty="0">
                <a:latin typeface="Microsoft YaHei" panose="020B0503020204020204" pitchFamily="34" charset="-122"/>
                <a:ea typeface="Microsoft YaHei" panose="020B0503020204020204" pitchFamily="34" charset="-122"/>
              </a:rPr>
              <a:t>算法的优化，它选择了先用</a:t>
            </a:r>
            <a:r>
              <a:rPr lang="en-US" altLang="zh-CN" dirty="0">
                <a:latin typeface="Microsoft YaHei" panose="020B0503020204020204" pitchFamily="34" charset="-122"/>
                <a:ea typeface="Microsoft YaHei" panose="020B0503020204020204" pitchFamily="34" charset="-122"/>
              </a:rPr>
              <a:t>BFS</a:t>
            </a:r>
            <a:r>
              <a:rPr lang="zh-CN" altLang="en-US" b="1" dirty="0">
                <a:latin typeface="Microsoft YaHei" panose="020B0503020204020204" pitchFamily="34" charset="-122"/>
                <a:ea typeface="Microsoft YaHei" panose="020B0503020204020204" pitchFamily="34" charset="-122"/>
              </a:rPr>
              <a:t>分层</a:t>
            </a:r>
            <a:r>
              <a:rPr lang="zh-CN" altLang="en-US" dirty="0">
                <a:latin typeface="Microsoft YaHei" panose="020B0503020204020204" pitchFamily="34" charset="-122"/>
                <a:ea typeface="Microsoft YaHei" panose="020B0503020204020204" pitchFamily="34" charset="-122"/>
              </a:rPr>
              <a:t>，再用</a:t>
            </a:r>
            <a:r>
              <a:rPr lang="en-US" altLang="zh-CN" dirty="0">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寻找。它的时间复杂度上界是 </a:t>
            </a:r>
            <a:r>
              <a:rPr lang="en-US" altLang="zh-CN" dirty="0">
                <a:latin typeface="Microsoft YaHei" panose="020B0503020204020204" pitchFamily="34" charset="-122"/>
                <a:ea typeface="Microsoft YaHei" panose="020B0503020204020204" pitchFamily="34" charset="-122"/>
              </a:rPr>
              <a:t>O(n^2m)</a:t>
            </a:r>
            <a:r>
              <a:rPr lang="zh-CN" altLang="en-US" dirty="0">
                <a:latin typeface="Microsoft YaHei" panose="020B0503020204020204" pitchFamily="34" charset="-122"/>
                <a:ea typeface="Microsoft YaHei" panose="020B0503020204020204" pitchFamily="34" charset="-122"/>
              </a:rPr>
              <a:t>，但实际应用中远远小于这个复杂度。</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所谓分层，其实就是预处理出源点到每个点的距离（注意每次循环都要预处理一次，因为有些边可能容量变为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不能再走）。我们只往层数高的方向增广，可以保证不走回头路也不绕圈子。</a:t>
            </a:r>
            <a:endParaRPr kumimoji="1"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我们可以使用</a:t>
            </a:r>
            <a:r>
              <a:rPr lang="zh-CN" altLang="en-US" b="1" dirty="0">
                <a:latin typeface="Microsoft YaHei" panose="020B0503020204020204" pitchFamily="34" charset="-122"/>
                <a:ea typeface="Microsoft YaHei" panose="020B0503020204020204" pitchFamily="34" charset="-122"/>
              </a:rPr>
              <a:t>多路增广</a:t>
            </a:r>
            <a:r>
              <a:rPr lang="zh-CN" altLang="en-US" dirty="0">
                <a:latin typeface="Microsoft YaHei" panose="020B0503020204020204" pitchFamily="34" charset="-122"/>
                <a:ea typeface="Microsoft YaHei" panose="020B0503020204020204" pitchFamily="34" charset="-122"/>
              </a:rPr>
              <a:t>节省很多花在重复路线上的时间：在某点</a:t>
            </a:r>
            <a:r>
              <a:rPr lang="en-US" altLang="zh-CN" dirty="0">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找到一条增广路后，如果还剩下多余的流量未用，继续在该点</a:t>
            </a:r>
            <a:r>
              <a:rPr lang="en-US" altLang="zh-CN" dirty="0">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尝试找到更多增广路。</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此外还有</a:t>
            </a:r>
            <a:r>
              <a:rPr lang="zh-CN" altLang="en-US" b="1" dirty="0">
                <a:latin typeface="Microsoft YaHei" panose="020B0503020204020204" pitchFamily="34" charset="-122"/>
                <a:ea typeface="Microsoft YaHei" panose="020B0503020204020204" pitchFamily="34" charset="-122"/>
              </a:rPr>
              <a:t>当前弧优化</a:t>
            </a:r>
            <a:r>
              <a:rPr lang="zh-CN" altLang="en-US" dirty="0">
                <a:latin typeface="Microsoft YaHei" panose="020B0503020204020204" pitchFamily="34" charset="-122"/>
                <a:ea typeface="Microsoft YaHei" panose="020B0503020204020204" pitchFamily="34" charset="-122"/>
              </a:rPr>
              <a:t>。因为在</a:t>
            </a:r>
            <a:r>
              <a:rPr lang="en-US" altLang="zh-CN"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算法中，一条边增广一次后就不会再次增广了，所以下次增广时不需要再考虑这条边。我们把</a:t>
            </a:r>
            <a:r>
              <a:rPr lang="en-US" altLang="zh-CN" dirty="0">
                <a:latin typeface="Microsoft YaHei" panose="020B0503020204020204" pitchFamily="34" charset="-122"/>
                <a:ea typeface="Microsoft YaHei" panose="020B0503020204020204" pitchFamily="34" charset="-122"/>
              </a:rPr>
              <a:t>head</a:t>
            </a:r>
            <a:r>
              <a:rPr lang="zh-CN" altLang="en-US" dirty="0">
                <a:latin typeface="Microsoft YaHei" panose="020B0503020204020204" pitchFamily="34" charset="-122"/>
                <a:ea typeface="Microsoft YaHei" panose="020B0503020204020204" pitchFamily="34" charset="-122"/>
              </a:rPr>
              <a:t>数组复制一份，但不断更新增广的起点。</a:t>
            </a: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51572370"/>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96381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400" b="1" dirty="0">
                <a:solidFill>
                  <a:srgbClr val="595959"/>
                </a:solidFill>
                <a:latin typeface="微软雅黑" panose="020B0503020204020204" pitchFamily="34" charset="-122"/>
              </a:rPr>
              <a:t>最大流最小割定理</a:t>
            </a:r>
          </a:p>
          <a:p>
            <a:pPr>
              <a:spcBef>
                <a:spcPct val="20000"/>
              </a:spcBef>
            </a:pPr>
            <a:endParaRPr lang="zh-CN" altLang="en-US" sz="2400" b="1" dirty="0">
              <a:solidFill>
                <a:srgbClr val="595959"/>
              </a:solidFill>
              <a:latin typeface="微软雅黑" panose="020B0503020204020204" pitchFamily="34" charset="-122"/>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193792" cy="4801314"/>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所谓</a:t>
            </a:r>
            <a:r>
              <a:rPr lang="zh-CN" altLang="en-US" b="1" dirty="0">
                <a:latin typeface="Microsoft YaHei" panose="020B0503020204020204" pitchFamily="34" charset="-122"/>
                <a:ea typeface="Microsoft YaHei" panose="020B0503020204020204" pitchFamily="34" charset="-122"/>
              </a:rPr>
              <a:t>割</a:t>
            </a:r>
            <a:r>
              <a:rPr lang="zh-CN" altLang="en-US" dirty="0">
                <a:latin typeface="Microsoft YaHei" panose="020B0503020204020204" pitchFamily="34" charset="-122"/>
                <a:ea typeface="Microsoft YaHei" panose="020B0503020204020204" pitchFamily="34" charset="-122"/>
              </a:rPr>
              <a:t>，就是从网络中选择一些边，使得去掉这些边后，剩下两个不连通的分别包含源点和汇点的点集。割的大小是这些边的容量之和。在所有可行的割中，最小的割称为</a:t>
            </a:r>
            <a:r>
              <a:rPr lang="zh-CN" altLang="en-US" b="1" dirty="0">
                <a:latin typeface="Microsoft YaHei" panose="020B0503020204020204" pitchFamily="34" charset="-122"/>
                <a:ea typeface="Microsoft YaHei" panose="020B0503020204020204" pitchFamily="34" charset="-122"/>
              </a:rPr>
              <a:t>最小割</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这个神奇的定理只有短短几个字：</a:t>
            </a:r>
            <a:r>
              <a:rPr lang="zh-CN" altLang="en-US" b="1" dirty="0">
                <a:latin typeface="Microsoft YaHei" panose="020B0503020204020204" pitchFamily="34" charset="-122"/>
                <a:ea typeface="Microsoft YaHei" panose="020B0503020204020204" pitchFamily="34" charset="-122"/>
              </a:rPr>
              <a:t>最大流等于最小割</a:t>
            </a:r>
            <a:r>
              <a:rPr lang="zh-CN" altLang="en-US" dirty="0">
                <a:latin typeface="Microsoft YaHei" panose="020B0503020204020204" pitchFamily="34" charset="-122"/>
                <a:ea typeface="Microsoft YaHei" panose="020B0503020204020204" pitchFamily="34" charset="-122"/>
              </a:rPr>
              <a:t>。利用这个定理可以解决不少网络流的问题。</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证明：</a:t>
            </a:r>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定义：有向带权图</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，源</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，目的</a:t>
            </a:r>
            <a:r>
              <a:rPr lang="en-US"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A</a:t>
            </a:r>
            <a:r>
              <a:rPr lang="zh-CN" altLang="en-US" b="1" dirty="0">
                <a:latin typeface="Microsoft YaHei" panose="020B0503020204020204" pitchFamily="34" charset="-122"/>
                <a:ea typeface="Microsoft YaHei" panose="020B0503020204020204" pitchFamily="34" charset="-122"/>
              </a:rPr>
              <a:t>：可行流</a:t>
            </a:r>
            <a:endParaRPr lang="zh-CN" altLang="en-US"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 s-&gt;t</a:t>
            </a:r>
            <a:r>
              <a:rPr lang="zh-CN" altLang="en-US" dirty="0">
                <a:latin typeface="Microsoft YaHei" panose="020B0503020204020204" pitchFamily="34" charset="-122"/>
                <a:ea typeface="Microsoft YaHei" panose="020B0503020204020204" pitchFamily="34" charset="-122"/>
              </a:rPr>
              <a:t>的一条通路，即是一条可行流。</a:t>
            </a: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一条可行流中，一定可以通过去掉一些边后，使该条流不可行。</a:t>
            </a:r>
            <a:endParaRPr lang="en-US" altLang="zh-CN" dirty="0">
              <a:latin typeface="Microsoft YaHei" panose="020B0503020204020204" pitchFamily="34" charset="-122"/>
              <a:ea typeface="Microsoft YaHei" panose="020B0503020204020204" pitchFamily="34" charset="-122"/>
            </a:endParaRPr>
          </a:p>
          <a:p>
            <a:endParaRPr lang="zh-CN" altLang="en-US" dirty="0"/>
          </a:p>
          <a:p>
            <a:r>
              <a:rPr kumimoji="1" lang="en-US" altLang="zh-CN" b="1" dirty="0">
                <a:latin typeface="Microsoft YaHei" panose="020B0503020204020204" pitchFamily="34" charset="-122"/>
                <a:ea typeface="Microsoft YaHei" panose="020B0503020204020204" pitchFamily="34" charset="-122"/>
              </a:rPr>
              <a:t>B</a:t>
            </a:r>
            <a:r>
              <a:rPr kumimoji="1" lang="zh-CN" altLang="en-US" b="1" dirty="0">
                <a:latin typeface="Microsoft YaHei" panose="020B0503020204020204" pitchFamily="34" charset="-122"/>
                <a:ea typeface="Microsoft YaHei" panose="020B0503020204020204" pitchFamily="34" charset="-122"/>
              </a:rPr>
              <a:t>：最小割</a:t>
            </a: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割：割是</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中边的一个子集合，其中割集满足：原图去掉割集中的边后，</a:t>
            </a:r>
            <a:r>
              <a:rPr kumimoji="1" lang="en-US" altLang="zh-CN" dirty="0">
                <a:latin typeface="Microsoft YaHei" panose="020B0503020204020204" pitchFamily="34" charset="-122"/>
                <a:ea typeface="Microsoft YaHei" panose="020B0503020204020204" pitchFamily="34" charset="-122"/>
              </a:rPr>
              <a:t>s-&gt;t</a:t>
            </a:r>
            <a:r>
              <a:rPr kumimoji="1" lang="zh-CN" altLang="en-US" dirty="0">
                <a:latin typeface="Microsoft YaHei" panose="020B0503020204020204" pitchFamily="34" charset="-122"/>
                <a:ea typeface="Microsoft YaHei" panose="020B0503020204020204" pitchFamily="34" charset="-122"/>
              </a:rPr>
              <a:t>的无连通路径。</a:t>
            </a:r>
          </a:p>
          <a:p>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对于这些割集，使图不连通，其本质上是使其所在的流不连通了。</a:t>
            </a:r>
          </a:p>
          <a:p>
            <a:r>
              <a:rPr kumimoji="1" lang="en-US" altLang="zh-CN" dirty="0">
                <a:latin typeface="Microsoft YaHei" panose="020B0503020204020204" pitchFamily="34" charset="-122"/>
                <a:ea typeface="Microsoft YaHei" panose="020B0503020204020204" pitchFamily="34" charset="-122"/>
              </a:rPr>
              <a:t>     3.</a:t>
            </a:r>
            <a:r>
              <a:rPr kumimoji="1" lang="zh-CN" altLang="en-US" dirty="0">
                <a:latin typeface="Microsoft YaHei" panose="020B0503020204020204" pitchFamily="34" charset="-122"/>
                <a:ea typeface="Microsoft YaHei" panose="020B0503020204020204" pitchFamily="34" charset="-122"/>
              </a:rPr>
              <a:t>最小割：所有可行的割集中，边权值和最小的一个割集。</a:t>
            </a:r>
          </a:p>
          <a:p>
            <a:r>
              <a:rPr kumimoji="1" lang="en-US" altLang="zh-CN" dirty="0">
                <a:latin typeface="Microsoft YaHei" panose="020B0503020204020204" pitchFamily="34" charset="-122"/>
                <a:ea typeface="Microsoft YaHei" panose="020B0503020204020204" pitchFamily="34" charset="-122"/>
              </a:rPr>
              <a:t>     4.</a:t>
            </a:r>
            <a:r>
              <a:rPr kumimoji="1" lang="zh-CN" altLang="en-US" dirty="0">
                <a:latin typeface="Microsoft YaHei" panose="020B0503020204020204" pitchFamily="34" charset="-122"/>
                <a:ea typeface="Microsoft YaHei" panose="020B0503020204020204" pitchFamily="34" charset="-122"/>
              </a:rPr>
              <a:t>由上可知最小割集能导致图不连通，那么最小割集本质是使其边所在的流不连通。那么最小割集所在流的流量即是最小割。</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545245"/>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96381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400" b="1" dirty="0">
                <a:solidFill>
                  <a:srgbClr val="595959"/>
                </a:solidFill>
                <a:latin typeface="微软雅黑" panose="020B0503020204020204" pitchFamily="34" charset="-122"/>
              </a:rPr>
              <a:t>最大流最小割定理</a:t>
            </a:r>
          </a:p>
          <a:p>
            <a:pPr>
              <a:spcBef>
                <a:spcPct val="20000"/>
              </a:spcBef>
            </a:pPr>
            <a:endParaRPr lang="zh-CN" altLang="en-US" sz="2400" b="1" dirty="0">
              <a:solidFill>
                <a:srgbClr val="595959"/>
              </a:solidFill>
              <a:latin typeface="微软雅黑" panose="020B0503020204020204" pitchFamily="34" charset="-122"/>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193792" cy="5078313"/>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定义：有向带权图</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，源</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，目的</a:t>
            </a:r>
            <a:r>
              <a:rPr lang="en-US"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b="1" dirty="0">
                <a:latin typeface="Microsoft YaHei" panose="020B0503020204020204" pitchFamily="34" charset="-122"/>
                <a:ea typeface="Microsoft YaHei" panose="020B0503020204020204" pitchFamily="34" charset="-122"/>
              </a:rPr>
              <a:t>A</a:t>
            </a:r>
            <a:r>
              <a:rPr lang="zh-CN" altLang="en-US" b="1" dirty="0">
                <a:latin typeface="Microsoft YaHei" panose="020B0503020204020204" pitchFamily="34" charset="-122"/>
                <a:ea typeface="Microsoft YaHei" panose="020B0503020204020204" pitchFamily="34" charset="-122"/>
              </a:rPr>
              <a:t>：可行流</a:t>
            </a:r>
            <a:endParaRPr lang="zh-CN" altLang="en-US"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 s-&gt;t</a:t>
            </a:r>
            <a:r>
              <a:rPr lang="zh-CN" altLang="en-US" dirty="0">
                <a:latin typeface="Microsoft YaHei" panose="020B0503020204020204" pitchFamily="34" charset="-122"/>
                <a:ea typeface="Microsoft YaHei" panose="020B0503020204020204" pitchFamily="34" charset="-122"/>
              </a:rPr>
              <a:t>的一条通路，即是一条可行流。</a:t>
            </a: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一条可行流中，一定可以通过去掉一些边后，使该条流不可行。</a:t>
            </a:r>
            <a:endParaRPr lang="en-US" altLang="zh-CN" dirty="0">
              <a:latin typeface="Microsoft YaHei" panose="020B0503020204020204" pitchFamily="34" charset="-122"/>
              <a:ea typeface="Microsoft YaHei" panose="020B0503020204020204" pitchFamily="34" charset="-122"/>
            </a:endParaRPr>
          </a:p>
          <a:p>
            <a:endParaRPr lang="zh-CN" altLang="en-US" dirty="0"/>
          </a:p>
          <a:p>
            <a:r>
              <a:rPr kumimoji="1" lang="en-US" altLang="zh-CN" b="1" dirty="0">
                <a:latin typeface="Microsoft YaHei" panose="020B0503020204020204" pitchFamily="34" charset="-122"/>
                <a:ea typeface="Microsoft YaHei" panose="020B0503020204020204" pitchFamily="34" charset="-122"/>
              </a:rPr>
              <a:t>B</a:t>
            </a:r>
            <a:r>
              <a:rPr kumimoji="1" lang="zh-CN" altLang="en-US" b="1" dirty="0">
                <a:latin typeface="Microsoft YaHei" panose="020B0503020204020204" pitchFamily="34" charset="-122"/>
                <a:ea typeface="Microsoft YaHei" panose="020B0503020204020204" pitchFamily="34" charset="-122"/>
              </a:rPr>
              <a:t>：最小割</a:t>
            </a: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割：割是</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中边的一个子集合，其中割集满足：原图去掉割集中的边后，</a:t>
            </a:r>
            <a:r>
              <a:rPr kumimoji="1" lang="en-US" altLang="zh-CN" dirty="0">
                <a:latin typeface="Microsoft YaHei" panose="020B0503020204020204" pitchFamily="34" charset="-122"/>
                <a:ea typeface="Microsoft YaHei" panose="020B0503020204020204" pitchFamily="34" charset="-122"/>
              </a:rPr>
              <a:t>s-&gt;t</a:t>
            </a:r>
            <a:r>
              <a:rPr kumimoji="1" lang="zh-CN" altLang="en-US" dirty="0">
                <a:latin typeface="Microsoft YaHei" panose="020B0503020204020204" pitchFamily="34" charset="-122"/>
                <a:ea typeface="Microsoft YaHei" panose="020B0503020204020204" pitchFamily="34" charset="-122"/>
              </a:rPr>
              <a:t>的无连通路径。</a:t>
            </a:r>
          </a:p>
          <a:p>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对于这些割集，使图不连通，其本质上是使其所在的流不连通了。</a:t>
            </a:r>
          </a:p>
          <a:p>
            <a:r>
              <a:rPr kumimoji="1" lang="en-US" altLang="zh-CN" dirty="0">
                <a:latin typeface="Microsoft YaHei" panose="020B0503020204020204" pitchFamily="34" charset="-122"/>
                <a:ea typeface="Microsoft YaHei" panose="020B0503020204020204" pitchFamily="34" charset="-122"/>
              </a:rPr>
              <a:t>     3.</a:t>
            </a:r>
            <a:r>
              <a:rPr kumimoji="1" lang="zh-CN" altLang="en-US" dirty="0">
                <a:latin typeface="Microsoft YaHei" panose="020B0503020204020204" pitchFamily="34" charset="-122"/>
                <a:ea typeface="Microsoft YaHei" panose="020B0503020204020204" pitchFamily="34" charset="-122"/>
              </a:rPr>
              <a:t>最小割：所有可行的割集中，边权值和最小的一个割集。</a:t>
            </a:r>
          </a:p>
          <a:p>
            <a:r>
              <a:rPr kumimoji="1" lang="en-US" altLang="zh-CN" dirty="0">
                <a:latin typeface="Microsoft YaHei" panose="020B0503020204020204" pitchFamily="34" charset="-122"/>
                <a:ea typeface="Microsoft YaHei" panose="020B0503020204020204" pitchFamily="34" charset="-122"/>
              </a:rPr>
              <a:t>     4.</a:t>
            </a:r>
            <a:r>
              <a:rPr kumimoji="1" lang="zh-CN" altLang="en-US" dirty="0">
                <a:latin typeface="Microsoft YaHei" panose="020B0503020204020204" pitchFamily="34" charset="-122"/>
                <a:ea typeface="Microsoft YaHei" panose="020B0503020204020204" pitchFamily="34" charset="-122"/>
              </a:rPr>
              <a:t>由上可知最小割集能导致图不连通，那么最小割集本质是使其边所在的流不连通。那么最小割集所在流的流量即是最小割。</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b="1" dirty="0">
                <a:latin typeface="Microsoft YaHei" panose="020B0503020204020204" pitchFamily="34" charset="-122"/>
                <a:ea typeface="Microsoft YaHei" panose="020B0503020204020204" pitchFamily="34" charset="-122"/>
              </a:rPr>
              <a:t>C</a:t>
            </a:r>
            <a:r>
              <a:rPr kumimoji="1" lang="zh-CN" altLang="en-US" b="1" dirty="0">
                <a:latin typeface="Microsoft YaHei" panose="020B0503020204020204" pitchFamily="34" charset="-122"/>
                <a:ea typeface="Microsoft YaHei" panose="020B0503020204020204" pitchFamily="34" charset="-122"/>
              </a:rPr>
              <a:t>：最大流最小割</a:t>
            </a:r>
          </a:p>
          <a:p>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最大流充要条件：达到最大流量，则目前已无其他可行流。即目前已找不到新的连通路径了。</a:t>
            </a:r>
          </a:p>
          <a:p>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最小割对应的流为</a:t>
            </a:r>
            <a:r>
              <a:rPr kumimoji="1" lang="en-US" altLang="zh-CN" dirty="0">
                <a:latin typeface="Microsoft YaHei" panose="020B0503020204020204" pitchFamily="34" charset="-122"/>
                <a:ea typeface="Microsoft YaHei" panose="020B0503020204020204" pitchFamily="34" charset="-122"/>
              </a:rPr>
              <a:t>f</a:t>
            </a:r>
            <a:r>
              <a:rPr kumimoji="1" lang="zh-CN" altLang="en-US" dirty="0">
                <a:latin typeface="Microsoft YaHei" panose="020B0503020204020204" pitchFamily="34" charset="-122"/>
                <a:ea typeface="Microsoft YaHei" panose="020B0503020204020204" pitchFamily="34" charset="-122"/>
              </a:rPr>
              <a:t>，其流量等于最小割，若</a:t>
            </a:r>
            <a:r>
              <a:rPr kumimoji="1" lang="en-US" altLang="zh-CN" dirty="0">
                <a:latin typeface="Microsoft YaHei" panose="020B0503020204020204" pitchFamily="34" charset="-122"/>
                <a:ea typeface="Microsoft YaHei" panose="020B0503020204020204" pitchFamily="34" charset="-122"/>
              </a:rPr>
              <a:t>f</a:t>
            </a:r>
            <a:r>
              <a:rPr kumimoji="1" lang="zh-CN" altLang="en-US" dirty="0">
                <a:latin typeface="Microsoft YaHei" panose="020B0503020204020204" pitchFamily="34" charset="-122"/>
                <a:ea typeface="Microsoft YaHei" panose="020B0503020204020204" pitchFamily="34" charset="-122"/>
              </a:rPr>
              <a:t>不是最大流，则一定能找到不属于</a:t>
            </a:r>
            <a:r>
              <a:rPr kumimoji="1" lang="en-US" altLang="zh-CN" dirty="0">
                <a:latin typeface="Microsoft YaHei" panose="020B0503020204020204" pitchFamily="34" charset="-122"/>
                <a:ea typeface="Microsoft YaHei" panose="020B0503020204020204" pitchFamily="34" charset="-122"/>
              </a:rPr>
              <a:t>f</a:t>
            </a:r>
            <a:r>
              <a:rPr kumimoji="1" lang="zh-CN" altLang="en-US" dirty="0">
                <a:latin typeface="Microsoft YaHei" panose="020B0503020204020204" pitchFamily="34" charset="-122"/>
                <a:ea typeface="Microsoft YaHei" panose="020B0503020204020204" pitchFamily="34" charset="-122"/>
              </a:rPr>
              <a:t>的边，使其能构成新的连通路径到达</a:t>
            </a:r>
            <a:r>
              <a:rPr kumimoji="1" lang="en-US" altLang="zh-CN" dirty="0">
                <a:latin typeface="Microsoft YaHei" panose="020B0503020204020204" pitchFamily="34" charset="-122"/>
                <a:ea typeface="Microsoft YaHei" panose="020B0503020204020204" pitchFamily="34" charset="-122"/>
              </a:rPr>
              <a:t>t</a:t>
            </a:r>
            <a:r>
              <a:rPr kumimoji="1" lang="zh-CN" altLang="en-US" dirty="0">
                <a:latin typeface="Microsoft YaHei" panose="020B0503020204020204" pitchFamily="34" charset="-122"/>
                <a:ea typeface="Microsoft YaHei" panose="020B0503020204020204" pitchFamily="34" charset="-122"/>
              </a:rPr>
              <a:t>，才能增加流量值。但最小割的边集合全在流</a:t>
            </a:r>
            <a:r>
              <a:rPr kumimoji="1" lang="en-US" altLang="zh-CN" dirty="0">
                <a:latin typeface="Microsoft YaHei" panose="020B0503020204020204" pitchFamily="34" charset="-122"/>
                <a:ea typeface="Microsoft YaHei" panose="020B0503020204020204" pitchFamily="34" charset="-122"/>
              </a:rPr>
              <a:t>f</a:t>
            </a:r>
            <a:r>
              <a:rPr kumimoji="1" lang="zh-CN" altLang="en-US" dirty="0">
                <a:latin typeface="Microsoft YaHei" panose="020B0503020204020204" pitchFamily="34" charset="-122"/>
                <a:ea typeface="Microsoft YaHei" panose="020B0503020204020204" pitchFamily="34" charset="-122"/>
              </a:rPr>
              <a:t>中，意味着，目前去掉最小割的边后，图已经不连通，则添加非最小割边不能改变图的连通性，即目前已经无法增加流量。所以最小割对应的流的流量已经达到最大，即最大流。</a:t>
            </a:r>
          </a:p>
        </p:txBody>
      </p:sp>
    </p:spTree>
    <p:extLst>
      <p:ext uri="{BB962C8B-B14F-4D97-AF65-F5344CB8AC3E}">
        <p14:creationId xmlns:p14="http://schemas.microsoft.com/office/powerpoint/2010/main" val="2727653859"/>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996" y="545244"/>
            <a:ext cx="2190406" cy="13322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4509" y="3596113"/>
            <a:ext cx="1840092" cy="463671"/>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9206" y="6002747"/>
            <a:ext cx="1409790" cy="1088786"/>
          </a:xfrm>
          <a:prstGeom prst="rect">
            <a:avLst/>
          </a:prstGeom>
        </p:spPr>
      </p:pic>
      <p:sp>
        <p:nvSpPr>
          <p:cNvPr id="9" name="等腰三角形 8"/>
          <p:cNvSpPr/>
          <p:nvPr/>
        </p:nvSpPr>
        <p:spPr>
          <a:xfrm rot="5400000">
            <a:off x="1495087"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0" name="等腰三角形 9"/>
          <p:cNvSpPr/>
          <p:nvPr/>
        </p:nvSpPr>
        <p:spPr>
          <a:xfrm rot="5400000">
            <a:off x="1821223"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1" name="文本框 10"/>
          <p:cNvSpPr txBox="1"/>
          <p:nvPr/>
        </p:nvSpPr>
        <p:spPr>
          <a:xfrm>
            <a:off x="1413754" y="2623089"/>
            <a:ext cx="3452886" cy="1323439"/>
          </a:xfrm>
          <a:prstGeom prst="rect">
            <a:avLst/>
          </a:prstGeom>
          <a:noFill/>
        </p:spPr>
        <p:txBody>
          <a:bodyPr wrap="square" rtlCol="0">
            <a:spAutoFit/>
          </a:bodyPr>
          <a:lstStyle/>
          <a:p>
            <a:r>
              <a:rPr lang="en-US" altLang="zh-CN" sz="8000" dirty="0">
                <a:solidFill>
                  <a:srgbClr val="595959"/>
                </a:solidFill>
                <a:latin typeface="Impact" panose="020B0806030902050204" pitchFamily="34" charset="0"/>
                <a:ea typeface="方正兰亭粗黑简体" panose="02000000000000000000" pitchFamily="2" charset="-122"/>
              </a:rPr>
              <a:t>PART  2</a:t>
            </a:r>
            <a:endParaRPr lang="zh-CN" altLang="en-US" sz="8000" dirty="0">
              <a:solidFill>
                <a:srgbClr val="595959"/>
              </a:solidFill>
              <a:latin typeface="Impact" panose="020B0806030902050204" pitchFamily="34" charset="0"/>
              <a:ea typeface="方正兰亭粗黑简体" panose="02000000000000000000" pitchFamily="2" charset="-122"/>
            </a:endParaRPr>
          </a:p>
        </p:txBody>
      </p:sp>
      <p:sp>
        <p:nvSpPr>
          <p:cNvPr id="12" name="文本框 11"/>
          <p:cNvSpPr txBox="1"/>
          <p:nvPr/>
        </p:nvSpPr>
        <p:spPr>
          <a:xfrm>
            <a:off x="1393434" y="3808374"/>
            <a:ext cx="3947540" cy="830997"/>
          </a:xfrm>
          <a:prstGeom prst="rect">
            <a:avLst/>
          </a:prstGeom>
          <a:noFill/>
        </p:spPr>
        <p:txBody>
          <a:bodyPr wrap="square" rtlCol="0">
            <a:spAutoFit/>
          </a:bodyPr>
          <a:lstStyle/>
          <a:p>
            <a:pPr algn="ctr"/>
            <a:r>
              <a:rPr lang="zh-CN" altLang="en-US" sz="4800" b="1" dirty="0">
                <a:solidFill>
                  <a:srgbClr val="595959"/>
                </a:solidFill>
                <a:latin typeface="微软雅黑" panose="020B0503020204020204" pitchFamily="34" charset="-122"/>
                <a:ea typeface="微软雅黑" panose="020B0503020204020204" pitchFamily="34" charset="-122"/>
              </a:rPr>
              <a:t>二分图匹配</a:t>
            </a:r>
            <a:endParaRPr lang="zh-CN" altLang="en-US" sz="4800" b="1" dirty="0">
              <a:solidFill>
                <a:srgbClr val="595959"/>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110128863"/>
      </p:ext>
    </p:extLst>
  </p:cSld>
  <p:clrMapOvr>
    <a:masterClrMapping/>
  </p:clrMapOvr>
  <mc:AlternateContent xmlns:mc="http://schemas.openxmlformats.org/markup-compatibility/2006" xmlns:p14="http://schemas.microsoft.com/office/powerpoint/2010/main">
    <mc:Choice Requires="p14">
      <p:transition p14:dur="0" advTm="3000"/>
    </mc:Choice>
    <mc:Fallback xmlns="" xmlns:a14="http://schemas.microsoft.com/office/drawing/2010/main">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1200329"/>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二分图</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Bipartite graph</a:t>
            </a:r>
            <a:r>
              <a:rPr lang="zh-CN" altLang="en-US" dirty="0">
                <a:latin typeface="Microsoft YaHei" panose="020B0503020204020204" pitchFamily="34" charset="-122"/>
                <a:ea typeface="Microsoft YaHei" panose="020B0503020204020204" pitchFamily="34" charset="-122"/>
              </a:rPr>
              <a:t>）是一类特殊的</a:t>
            </a:r>
            <a:r>
              <a:rPr lang="zh-CN" altLang="en-US" b="1" dirty="0">
                <a:latin typeface="Microsoft YaHei" panose="020B0503020204020204" pitchFamily="34" charset="-122"/>
                <a:ea typeface="Microsoft YaHei" panose="020B0503020204020204" pitchFamily="34" charset="-122"/>
              </a:rPr>
              <a:t>图</a:t>
            </a:r>
            <a:r>
              <a:rPr lang="zh-CN" altLang="en-US" dirty="0">
                <a:latin typeface="Microsoft YaHei" panose="020B0503020204020204" pitchFamily="34" charset="-122"/>
                <a:ea typeface="Microsoft YaHei" panose="020B0503020204020204" pitchFamily="34" charset="-122"/>
              </a:rPr>
              <a:t>，它可以被划分为两个部分，每个部分内的点互不相连。下图是典型的二分图。</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可以看到，在下面的二分图中，每条边的端点都分别处于点集</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二分图中需要解决两个问题：二分图的</a:t>
            </a:r>
            <a:r>
              <a:rPr lang="zh-CN" altLang="en-US" b="1" dirty="0">
                <a:latin typeface="Microsoft YaHei" panose="020B0503020204020204" pitchFamily="34" charset="-122"/>
                <a:ea typeface="Microsoft YaHei" panose="020B0503020204020204" pitchFamily="34" charset="-122"/>
              </a:rPr>
              <a:t>最大匹配数</a:t>
            </a:r>
            <a:r>
              <a:rPr lang="zh-CN" altLang="en-US" dirty="0">
                <a:latin typeface="Microsoft YaHei" panose="020B0503020204020204" pitchFamily="34" charset="-122"/>
                <a:ea typeface="Microsoft YaHei" panose="020B0503020204020204" pitchFamily="34" charset="-122"/>
              </a:rPr>
              <a:t>和</a:t>
            </a:r>
            <a:r>
              <a:rPr lang="zh-CN" altLang="en-US" b="1" dirty="0">
                <a:latin typeface="Microsoft YaHei" panose="020B0503020204020204" pitchFamily="34" charset="-122"/>
                <a:ea typeface="Microsoft YaHei" panose="020B0503020204020204" pitchFamily="34" charset="-122"/>
              </a:rPr>
              <a:t>最小点覆盖数</a:t>
            </a:r>
            <a:r>
              <a:rPr lang="zh-CN" altLang="en-US"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F0F706F-FB03-1942-91AE-8F6BC975ECE7}"/>
              </a:ext>
            </a:extLst>
          </p:cNvPr>
          <p:cNvPicPr>
            <a:picLocks noChangeAspect="1"/>
          </p:cNvPicPr>
          <p:nvPr/>
        </p:nvPicPr>
        <p:blipFill>
          <a:blip r:embed="rId4"/>
          <a:stretch>
            <a:fillRect/>
          </a:stretch>
        </p:blipFill>
        <p:spPr>
          <a:xfrm>
            <a:off x="4088632" y="2774188"/>
            <a:ext cx="2995292" cy="3846026"/>
          </a:xfrm>
          <a:prstGeom prst="rect">
            <a:avLst/>
          </a:prstGeom>
        </p:spPr>
      </p:pic>
    </p:spTree>
    <p:extLst>
      <p:ext uri="{BB962C8B-B14F-4D97-AF65-F5344CB8AC3E}">
        <p14:creationId xmlns:p14="http://schemas.microsoft.com/office/powerpoint/2010/main" val="2161508214"/>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最大流</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面对最大匹配问题，可以转换为网络流中的最大流问题，建立源点和汇点求最大流即可。</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在二分图中</a:t>
            </a:r>
            <a:r>
              <a:rPr lang="en-US" altLang="zh-CN"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复杂度为</a:t>
            </a:r>
            <a:r>
              <a:rPr lang="en-US" altLang="zh-CN" dirty="0">
                <a:latin typeface="Microsoft YaHei" panose="020B0503020204020204" pitchFamily="34" charset="-122"/>
                <a:ea typeface="Microsoft YaHei" panose="020B0503020204020204" pitchFamily="34" charset="-122"/>
              </a:rPr>
              <a:t>O</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nm</a:t>
            </a:r>
            <a:r>
              <a:rPr lang="zh-CN" altLang="en-US" dirty="0">
                <a:latin typeface="Microsoft YaHei" panose="020B0503020204020204" pitchFamily="34" charset="-122"/>
                <a:ea typeface="Microsoft YaHei" panose="020B0503020204020204" pitchFamily="34" charset="-122"/>
              </a:rPr>
              <a:t>）证明见</a:t>
            </a:r>
            <a:r>
              <a:rPr lang="en-US" altLang="zh-CN" dirty="0" err="1">
                <a:latin typeface="Microsoft YaHei" panose="020B0503020204020204" pitchFamily="34" charset="-122"/>
                <a:ea typeface="Microsoft YaHei" panose="020B0503020204020204" pitchFamily="34" charset="-122"/>
              </a:rPr>
              <a:t>oiwiki</a:t>
            </a:r>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F0F706F-FB03-1942-91AE-8F6BC975ECE7}"/>
              </a:ext>
            </a:extLst>
          </p:cNvPr>
          <p:cNvPicPr>
            <a:picLocks noChangeAspect="1"/>
          </p:cNvPicPr>
          <p:nvPr/>
        </p:nvPicPr>
        <p:blipFill>
          <a:blip r:embed="rId4"/>
          <a:stretch>
            <a:fillRect/>
          </a:stretch>
        </p:blipFill>
        <p:spPr>
          <a:xfrm>
            <a:off x="4113684" y="2512196"/>
            <a:ext cx="3201516" cy="4110823"/>
          </a:xfrm>
          <a:prstGeom prst="rect">
            <a:avLst/>
          </a:prstGeom>
        </p:spPr>
      </p:pic>
    </p:spTree>
    <p:extLst>
      <p:ext uri="{BB962C8B-B14F-4D97-AF65-F5344CB8AC3E}">
        <p14:creationId xmlns:p14="http://schemas.microsoft.com/office/powerpoint/2010/main" val="2084311531"/>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匈牙利算法</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匈牙利算法实际上就是一种网络流的思想</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其核心就是寻找增广路。复杂度</a:t>
            </a:r>
            <a:r>
              <a:rPr lang="en-US" altLang="zh-CN" dirty="0">
                <a:latin typeface="Microsoft YaHei" panose="020B0503020204020204" pitchFamily="34" charset="-122"/>
                <a:ea typeface="Microsoft YaHei" panose="020B0503020204020204" pitchFamily="34" charset="-122"/>
              </a:rPr>
              <a:t>O(nm)</a:t>
            </a:r>
          </a:p>
          <a:p>
            <a:r>
              <a:rPr lang="zh-CN" altLang="en-US" dirty="0">
                <a:latin typeface="Microsoft YaHei" panose="020B0503020204020204" pitchFamily="34" charset="-122"/>
                <a:ea typeface="Microsoft YaHei" panose="020B0503020204020204" pitchFamily="34" charset="-122"/>
              </a:rPr>
              <a:t>现在</a:t>
            </a:r>
            <a:r>
              <a:rPr lang="en-US" altLang="zh-CN" dirty="0">
                <a:latin typeface="Microsoft YaHei" panose="020B0503020204020204" pitchFamily="34" charset="-122"/>
                <a:ea typeface="Microsoft YaHei" panose="020B0503020204020204" pitchFamily="34" charset="-122"/>
              </a:rPr>
              <a:t>Boys</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Girls</a:t>
            </a:r>
            <a:r>
              <a:rPr lang="zh-CN" altLang="en-US" dirty="0">
                <a:latin typeface="Microsoft YaHei" panose="020B0503020204020204" pitchFamily="34" charset="-122"/>
                <a:ea typeface="Microsoft YaHei" panose="020B0503020204020204" pitchFamily="34" charset="-122"/>
              </a:rPr>
              <a:t>分别是两个点集，里面的点分别是男生和女生，边表示他们之间存在“暧昧关系</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。最大匹配问题相当于，</a:t>
            </a:r>
            <a:r>
              <a:rPr lang="zh-CN" altLang="en-US" b="1" dirty="0">
                <a:latin typeface="Microsoft YaHei" panose="020B0503020204020204" pitchFamily="34" charset="-122"/>
                <a:ea typeface="Microsoft YaHei" panose="020B0503020204020204" pitchFamily="34" charset="-122"/>
              </a:rPr>
              <a:t>假如你是红娘，可以撮合任何一对有暧昧关系的男女，那么你最多能成全多少对情侣</a:t>
            </a:r>
            <a:r>
              <a:rPr lang="zh-CN" altLang="en-US" dirty="0">
                <a:latin typeface="Microsoft YaHei" panose="020B0503020204020204" pitchFamily="34" charset="-122"/>
                <a:ea typeface="Microsoft YaHei" panose="020B0503020204020204" pitchFamily="34" charset="-122"/>
              </a:rPr>
              <a:t>？（数学表述：在二分图中最多能找到多少条没有公共端点的边）</a:t>
            </a:r>
            <a:endParaRPr kumimoji="1" lang="zh-CN" altLang="en-US"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80C1A70-C1FC-8B49-A87C-D8BF6C367E6C}"/>
              </a:ext>
            </a:extLst>
          </p:cNvPr>
          <p:cNvPicPr>
            <a:picLocks noChangeAspect="1"/>
          </p:cNvPicPr>
          <p:nvPr/>
        </p:nvPicPr>
        <p:blipFill>
          <a:blip r:embed="rId4"/>
          <a:stretch>
            <a:fillRect/>
          </a:stretch>
        </p:blipFill>
        <p:spPr>
          <a:xfrm>
            <a:off x="4253948" y="2647212"/>
            <a:ext cx="3066714" cy="3959402"/>
          </a:xfrm>
          <a:prstGeom prst="rect">
            <a:avLst/>
          </a:prstGeom>
        </p:spPr>
      </p:pic>
    </p:spTree>
    <p:extLst>
      <p:ext uri="{BB962C8B-B14F-4D97-AF65-F5344CB8AC3E}">
        <p14:creationId xmlns:p14="http://schemas.microsoft.com/office/powerpoint/2010/main" val="1123212254"/>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996" y="545244"/>
            <a:ext cx="2190406" cy="13322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4509" y="3596113"/>
            <a:ext cx="1840092" cy="463671"/>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9206" y="6002747"/>
            <a:ext cx="1409790" cy="1088786"/>
          </a:xfrm>
          <a:prstGeom prst="rect">
            <a:avLst/>
          </a:prstGeom>
        </p:spPr>
      </p:pic>
      <p:sp>
        <p:nvSpPr>
          <p:cNvPr id="9" name="等腰三角形 8"/>
          <p:cNvSpPr/>
          <p:nvPr/>
        </p:nvSpPr>
        <p:spPr>
          <a:xfrm rot="5400000">
            <a:off x="1495087"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0" name="等腰三角形 9"/>
          <p:cNvSpPr/>
          <p:nvPr/>
        </p:nvSpPr>
        <p:spPr>
          <a:xfrm rot="5400000">
            <a:off x="1821223"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1" name="文本框 10"/>
          <p:cNvSpPr txBox="1"/>
          <p:nvPr/>
        </p:nvSpPr>
        <p:spPr>
          <a:xfrm>
            <a:off x="1413754" y="2623089"/>
            <a:ext cx="3452886" cy="1323439"/>
          </a:xfrm>
          <a:prstGeom prst="rect">
            <a:avLst/>
          </a:prstGeom>
          <a:noFill/>
        </p:spPr>
        <p:txBody>
          <a:bodyPr wrap="square" rtlCol="0">
            <a:spAutoFit/>
          </a:bodyPr>
          <a:lstStyle/>
          <a:p>
            <a:r>
              <a:rPr lang="en-US" altLang="zh-CN" sz="8000">
                <a:solidFill>
                  <a:srgbClr val="595959"/>
                </a:solidFill>
                <a:latin typeface="Impact" panose="020B0806030902050204" pitchFamily="34" charset="0"/>
                <a:ea typeface="方正兰亭粗黑简体" panose="02000000000000000000" pitchFamily="2" charset="-122"/>
              </a:rPr>
              <a:t>PART  1</a:t>
            </a:r>
            <a:endParaRPr lang="zh-CN" altLang="en-US" sz="8000" dirty="0">
              <a:solidFill>
                <a:srgbClr val="595959"/>
              </a:solidFill>
              <a:latin typeface="Impact" panose="020B0806030902050204" pitchFamily="34" charset="0"/>
              <a:ea typeface="方正兰亭粗黑简体" panose="02000000000000000000" pitchFamily="2" charset="-122"/>
            </a:endParaRPr>
          </a:p>
        </p:txBody>
      </p:sp>
      <p:sp>
        <p:nvSpPr>
          <p:cNvPr id="12" name="文本框 11"/>
          <p:cNvSpPr txBox="1"/>
          <p:nvPr/>
        </p:nvSpPr>
        <p:spPr>
          <a:xfrm>
            <a:off x="1393434" y="3808374"/>
            <a:ext cx="3947540" cy="830997"/>
          </a:xfrm>
          <a:prstGeom prst="rect">
            <a:avLst/>
          </a:prstGeom>
          <a:noFill/>
        </p:spPr>
        <p:txBody>
          <a:bodyPr wrap="square" rtlCol="0">
            <a:spAutoFit/>
          </a:bodyPr>
          <a:lstStyle/>
          <a:p>
            <a:pPr algn="ctr"/>
            <a:r>
              <a:rPr lang="zh-CN" altLang="en-US" sz="4800" b="1" dirty="0">
                <a:solidFill>
                  <a:srgbClr val="595959"/>
                </a:solidFill>
                <a:latin typeface="微软雅黑" panose="020B0503020204020204" pitchFamily="34" charset="-122"/>
                <a:ea typeface="微软雅黑" panose="020B0503020204020204" pitchFamily="34" charset="-122"/>
              </a:rPr>
              <a:t>最大流</a:t>
            </a:r>
            <a:endParaRPr lang="zh-CN" altLang="en-US" sz="4800" b="1" dirty="0">
              <a:solidFill>
                <a:srgbClr val="595959"/>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278127395"/>
      </p:ext>
    </p:extLst>
  </p:cSld>
  <p:clrMapOvr>
    <a:masterClrMapping/>
  </p:clrMapOvr>
  <mc:AlternateContent xmlns:mc="http://schemas.openxmlformats.org/markup-compatibility/2006" xmlns:p14="http://schemas.microsoft.com/office/powerpoint/2010/main">
    <mc:Choice Requires="p14">
      <p:transition p14:dur="0" advTm="3000"/>
    </mc:Choice>
    <mc:Fallback xmlns="" xmlns:a14="http://schemas.microsoft.com/office/drawing/2010/main">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匈牙利算法</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现在我们来看看匈牙利算法是怎么运作的：</a:t>
            </a:r>
          </a:p>
          <a:p>
            <a:r>
              <a:rPr lang="zh-CN" altLang="en-US" dirty="0">
                <a:latin typeface="Microsoft YaHei" panose="020B0503020204020204" pitchFamily="34" charset="-122"/>
                <a:ea typeface="Microsoft YaHei" panose="020B0503020204020204" pitchFamily="34" charset="-122"/>
              </a:rPr>
              <a:t>我们从</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看起（男女平等，从女生这边看起也是可以的），他与</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有暧昧，那我们就先暂时把他与</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连接（注意这时只是你作为一个红娘在纸上构想，你没有真正行动，此时的安排都是暂时的）。</a:t>
            </a:r>
          </a:p>
        </p:txBody>
      </p:sp>
      <p:pic>
        <p:nvPicPr>
          <p:cNvPr id="3" name="图片 2">
            <a:extLst>
              <a:ext uri="{FF2B5EF4-FFF2-40B4-BE49-F238E27FC236}">
                <a16:creationId xmlns:a16="http://schemas.microsoft.com/office/drawing/2014/main" id="{14DD0BFE-F111-5B40-86EA-D3B569B69F07}"/>
              </a:ext>
            </a:extLst>
          </p:cNvPr>
          <p:cNvPicPr>
            <a:picLocks noChangeAspect="1"/>
          </p:cNvPicPr>
          <p:nvPr/>
        </p:nvPicPr>
        <p:blipFill>
          <a:blip r:embed="rId4"/>
          <a:stretch>
            <a:fillRect/>
          </a:stretch>
        </p:blipFill>
        <p:spPr>
          <a:xfrm>
            <a:off x="4134677" y="2447170"/>
            <a:ext cx="3272459" cy="3993662"/>
          </a:xfrm>
          <a:prstGeom prst="rect">
            <a:avLst/>
          </a:prstGeom>
        </p:spPr>
      </p:pic>
    </p:spTree>
    <p:extLst>
      <p:ext uri="{BB962C8B-B14F-4D97-AF65-F5344CB8AC3E}">
        <p14:creationId xmlns:p14="http://schemas.microsoft.com/office/powerpoint/2010/main" val="1727057858"/>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匈牙利算法</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来看</a:t>
            </a:r>
            <a:r>
              <a:rPr lang="en-US" altLang="zh-CN" dirty="0">
                <a:latin typeface="Microsoft YaHei" panose="020B0503020204020204" pitchFamily="34" charset="-122"/>
                <a:ea typeface="Microsoft YaHei" panose="020B0503020204020204" pitchFamily="34" charset="-122"/>
              </a:rPr>
              <a:t>B2</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B2</a:t>
            </a:r>
            <a:r>
              <a:rPr lang="zh-CN" altLang="en-US" dirty="0">
                <a:latin typeface="Microsoft YaHei" panose="020B0503020204020204" pitchFamily="34" charset="-122"/>
                <a:ea typeface="Microsoft YaHei" panose="020B0503020204020204" pitchFamily="34" charset="-122"/>
              </a:rPr>
              <a:t>也喜欢</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，这时</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已经“名花有主”了（虽然只是我们设想的），那怎么办呢？我们倒回去看</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目前被安排的男友，是</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有没有别的选项呢？有，</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还没有被安排，那我们就给</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安排上</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a:t>
            </a:r>
          </a:p>
        </p:txBody>
      </p:sp>
      <p:pic>
        <p:nvPicPr>
          <p:cNvPr id="2" name="图片 1">
            <a:extLst>
              <a:ext uri="{FF2B5EF4-FFF2-40B4-BE49-F238E27FC236}">
                <a16:creationId xmlns:a16="http://schemas.microsoft.com/office/drawing/2014/main" id="{AEFEF236-B7CD-0C47-A945-DB2CFD57BEC2}"/>
              </a:ext>
            </a:extLst>
          </p:cNvPr>
          <p:cNvPicPr>
            <a:picLocks noChangeAspect="1"/>
          </p:cNvPicPr>
          <p:nvPr/>
        </p:nvPicPr>
        <p:blipFill>
          <a:blip r:embed="rId4"/>
          <a:stretch>
            <a:fillRect/>
          </a:stretch>
        </p:blipFill>
        <p:spPr>
          <a:xfrm>
            <a:off x="2448608" y="2372853"/>
            <a:ext cx="6920678" cy="4171112"/>
          </a:xfrm>
          <a:prstGeom prst="rect">
            <a:avLst/>
          </a:prstGeom>
        </p:spPr>
      </p:pic>
    </p:spTree>
    <p:extLst>
      <p:ext uri="{BB962C8B-B14F-4D97-AF65-F5344CB8AC3E}">
        <p14:creationId xmlns:p14="http://schemas.microsoft.com/office/powerpoint/2010/main" val="4084570930"/>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匈牙利算法</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然后</a:t>
            </a:r>
            <a:r>
              <a:rPr lang="en-US" altLang="zh-CN" dirty="0">
                <a:latin typeface="Microsoft YaHei" panose="020B0503020204020204" pitchFamily="34" charset="-122"/>
                <a:ea typeface="Microsoft YaHei" panose="020B0503020204020204" pitchFamily="34" charset="-122"/>
              </a:rPr>
              <a:t>B3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B3</a:t>
            </a:r>
            <a:r>
              <a:rPr lang="zh-CN" altLang="en-US" dirty="0">
                <a:latin typeface="Microsoft YaHei" panose="020B0503020204020204" pitchFamily="34" charset="-122"/>
                <a:ea typeface="Microsoft YaHei" panose="020B0503020204020204" pitchFamily="34" charset="-122"/>
              </a:rPr>
              <a:t>直接配上</a:t>
            </a:r>
            <a:r>
              <a:rPr lang="en-US" altLang="zh-CN" dirty="0">
                <a:latin typeface="Microsoft YaHei" panose="020B0503020204020204" pitchFamily="34" charset="-122"/>
                <a:ea typeface="Microsoft YaHei" panose="020B0503020204020204" pitchFamily="34" charset="-122"/>
              </a:rPr>
              <a:t>G1</a:t>
            </a:r>
            <a:r>
              <a:rPr lang="zh-CN" altLang="en-US" dirty="0">
                <a:latin typeface="Microsoft YaHei" panose="020B0503020204020204" pitchFamily="34" charset="-122"/>
                <a:ea typeface="Microsoft YaHei" panose="020B0503020204020204" pitchFamily="34" charset="-122"/>
              </a:rPr>
              <a:t>就好了，这没什么问题。至于</a:t>
            </a:r>
            <a:r>
              <a:rPr lang="en-US" altLang="zh-CN" dirty="0">
                <a:latin typeface="Microsoft YaHei" panose="020B0503020204020204" pitchFamily="34" charset="-122"/>
                <a:ea typeface="Microsoft YaHei" panose="020B0503020204020204" pitchFamily="34" charset="-122"/>
              </a:rPr>
              <a:t>B4</a:t>
            </a:r>
            <a:r>
              <a:rPr lang="zh-CN" altLang="en-US" dirty="0">
                <a:latin typeface="Microsoft YaHei" panose="020B0503020204020204" pitchFamily="34" charset="-122"/>
                <a:ea typeface="Microsoft YaHei" panose="020B0503020204020204" pitchFamily="34" charset="-122"/>
              </a:rPr>
              <a:t>，他只钟情于</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目前配的是</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除了</a:t>
            </a:r>
            <a:r>
              <a:rPr lang="en-US" altLang="zh-CN" dirty="0">
                <a:latin typeface="Microsoft YaHei" panose="020B0503020204020204" pitchFamily="34" charset="-122"/>
                <a:ea typeface="Microsoft YaHei" panose="020B0503020204020204" pitchFamily="34" charset="-122"/>
              </a:rPr>
              <a:t>G4</a:t>
            </a:r>
            <a:r>
              <a:rPr lang="zh-CN" altLang="en-US" dirty="0">
                <a:latin typeface="Microsoft YaHei" panose="020B0503020204020204" pitchFamily="34" charset="-122"/>
                <a:ea typeface="Microsoft YaHei" panose="020B0503020204020204" pitchFamily="34" charset="-122"/>
              </a:rPr>
              <a:t>还可以选</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，但是呢，如果</a:t>
            </a:r>
            <a:r>
              <a:rPr lang="en-US" altLang="zh-CN" dirty="0">
                <a:latin typeface="Microsoft YaHei" panose="020B0503020204020204" pitchFamily="34" charset="-122"/>
                <a:ea typeface="Microsoft YaHei" panose="020B0503020204020204" pitchFamily="34" charset="-122"/>
              </a:rPr>
              <a:t>B1</a:t>
            </a:r>
            <a:r>
              <a:rPr lang="zh-CN" altLang="en-US" dirty="0">
                <a:latin typeface="Microsoft YaHei" panose="020B0503020204020204" pitchFamily="34" charset="-122"/>
                <a:ea typeface="Microsoft YaHei" panose="020B0503020204020204" pitchFamily="34" charset="-122"/>
              </a:rPr>
              <a:t>选了</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G2</a:t>
            </a:r>
            <a:r>
              <a:rPr lang="zh-CN" altLang="en-US" dirty="0">
                <a:latin typeface="Microsoft YaHei" panose="020B0503020204020204" pitchFamily="34" charset="-122"/>
                <a:ea typeface="Microsoft YaHei" panose="020B0503020204020204" pitchFamily="34" charset="-122"/>
              </a:rPr>
              <a:t>的原配</a:t>
            </a:r>
            <a:r>
              <a:rPr lang="en-US" altLang="zh-CN" dirty="0">
                <a:latin typeface="Microsoft YaHei" panose="020B0503020204020204" pitchFamily="34" charset="-122"/>
                <a:ea typeface="Microsoft YaHei" panose="020B0503020204020204" pitchFamily="34" charset="-122"/>
              </a:rPr>
              <a:t>B2</a:t>
            </a:r>
            <a:r>
              <a:rPr lang="zh-CN" altLang="en-US" dirty="0">
                <a:latin typeface="Microsoft YaHei" panose="020B0503020204020204" pitchFamily="34" charset="-122"/>
                <a:ea typeface="Microsoft YaHei" panose="020B0503020204020204" pitchFamily="34" charset="-122"/>
              </a:rPr>
              <a:t>就没得选了。我们绕了一大圈，发现</a:t>
            </a:r>
            <a:r>
              <a:rPr lang="en-US" altLang="zh-CN" dirty="0">
                <a:latin typeface="Microsoft YaHei" panose="020B0503020204020204" pitchFamily="34" charset="-122"/>
                <a:ea typeface="Microsoft YaHei" panose="020B0503020204020204" pitchFamily="34" charset="-122"/>
              </a:rPr>
              <a:t>B4</a:t>
            </a:r>
            <a:r>
              <a:rPr lang="zh-CN" altLang="en-US" dirty="0">
                <a:latin typeface="Microsoft YaHei" panose="020B0503020204020204" pitchFamily="34" charset="-122"/>
                <a:ea typeface="Microsoft YaHei" panose="020B0503020204020204" pitchFamily="34" charset="-122"/>
              </a:rPr>
              <a:t>只能注定单身了，可怜。（其实从来没被考虑过的</a:t>
            </a:r>
            <a:r>
              <a:rPr lang="en-US" altLang="zh-CN" dirty="0">
                <a:latin typeface="Microsoft YaHei" panose="020B0503020204020204" pitchFamily="34" charset="-122"/>
                <a:ea typeface="Microsoft YaHei" panose="020B0503020204020204" pitchFamily="34" charset="-122"/>
              </a:rPr>
              <a:t>G3</a:t>
            </a:r>
            <a:r>
              <a:rPr lang="zh-CN" altLang="en-US" dirty="0">
                <a:latin typeface="Microsoft YaHei" panose="020B0503020204020204" pitchFamily="34" charset="-122"/>
                <a:ea typeface="Microsoft YaHei" panose="020B0503020204020204" pitchFamily="34" charset="-122"/>
              </a:rPr>
              <a:t>更可怜）</a:t>
            </a:r>
          </a:p>
        </p:txBody>
      </p:sp>
      <p:pic>
        <p:nvPicPr>
          <p:cNvPr id="3" name="图片 2">
            <a:extLst>
              <a:ext uri="{FF2B5EF4-FFF2-40B4-BE49-F238E27FC236}">
                <a16:creationId xmlns:a16="http://schemas.microsoft.com/office/drawing/2014/main" id="{140A5E60-75BA-D54E-949F-38E21EB368D3}"/>
              </a:ext>
            </a:extLst>
          </p:cNvPr>
          <p:cNvPicPr>
            <a:picLocks noChangeAspect="1"/>
          </p:cNvPicPr>
          <p:nvPr/>
        </p:nvPicPr>
        <p:blipFill>
          <a:blip r:embed="rId4"/>
          <a:stretch>
            <a:fillRect/>
          </a:stretch>
        </p:blipFill>
        <p:spPr>
          <a:xfrm>
            <a:off x="2610401" y="2497189"/>
            <a:ext cx="6639615" cy="3957876"/>
          </a:xfrm>
          <a:prstGeom prst="rect">
            <a:avLst/>
          </a:prstGeom>
        </p:spPr>
      </p:pic>
    </p:spTree>
    <p:extLst>
      <p:ext uri="{BB962C8B-B14F-4D97-AF65-F5344CB8AC3E}">
        <p14:creationId xmlns:p14="http://schemas.microsoft.com/office/powerpoint/2010/main" val="3903151216"/>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3011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最小点覆盖问题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另外一个关于二分图的问题是求</a:t>
            </a:r>
            <a:r>
              <a:rPr lang="zh-CN" altLang="en-US" b="1" dirty="0">
                <a:latin typeface="Microsoft YaHei" panose="020B0503020204020204" pitchFamily="34" charset="-122"/>
                <a:ea typeface="Microsoft YaHei" panose="020B0503020204020204" pitchFamily="34" charset="-122"/>
              </a:rPr>
              <a:t>最小点覆盖</a:t>
            </a:r>
            <a:r>
              <a:rPr lang="zh-CN" altLang="en-US" dirty="0">
                <a:latin typeface="Microsoft YaHei" panose="020B0503020204020204" pitchFamily="34" charset="-122"/>
                <a:ea typeface="Microsoft YaHei" panose="020B0503020204020204" pitchFamily="34" charset="-122"/>
              </a:rPr>
              <a:t>：我们想找到</a:t>
            </a:r>
            <a:r>
              <a:rPr lang="zh-CN" altLang="en-US" b="1" dirty="0">
                <a:latin typeface="Microsoft YaHei" panose="020B0503020204020204" pitchFamily="34" charset="-122"/>
                <a:ea typeface="Microsoft YaHei" panose="020B0503020204020204" pitchFamily="34" charset="-122"/>
              </a:rPr>
              <a:t>最少</a:t>
            </a:r>
            <a:r>
              <a:rPr lang="zh-CN" altLang="en-US" dirty="0">
                <a:latin typeface="Microsoft YaHei" panose="020B0503020204020204" pitchFamily="34" charset="-122"/>
                <a:ea typeface="Microsoft YaHei" panose="020B0503020204020204" pitchFamily="34" charset="-122"/>
              </a:rPr>
              <a:t>的一些</a:t>
            </a:r>
            <a:r>
              <a:rPr lang="zh-CN" altLang="en-US" b="1" dirty="0">
                <a:latin typeface="Microsoft YaHei" panose="020B0503020204020204" pitchFamily="34" charset="-122"/>
                <a:ea typeface="Microsoft YaHei" panose="020B0503020204020204" pitchFamily="34" charset="-122"/>
              </a:rPr>
              <a:t>点</a:t>
            </a:r>
            <a:r>
              <a:rPr lang="zh-CN" altLang="en-US" dirty="0">
                <a:latin typeface="Microsoft YaHei" panose="020B0503020204020204" pitchFamily="34" charset="-122"/>
                <a:ea typeface="Microsoft YaHei" panose="020B0503020204020204" pitchFamily="34" charset="-122"/>
              </a:rPr>
              <a:t>，使二分图所有的边都</a:t>
            </a:r>
            <a:r>
              <a:rPr lang="zh-CN" altLang="en-US" b="1" dirty="0">
                <a:latin typeface="Microsoft YaHei" panose="020B0503020204020204" pitchFamily="34" charset="-122"/>
                <a:ea typeface="Microsoft YaHei" panose="020B0503020204020204" pitchFamily="34" charset="-122"/>
              </a:rPr>
              <a:t>至少有一个端点</a:t>
            </a:r>
            <a:r>
              <a:rPr lang="zh-CN" altLang="en-US" dirty="0">
                <a:latin typeface="Microsoft YaHei" panose="020B0503020204020204" pitchFamily="34" charset="-122"/>
                <a:ea typeface="Microsoft YaHei" panose="020B0503020204020204" pitchFamily="34" charset="-122"/>
              </a:rPr>
              <a:t>在这些点之中。倒过来说就是，删除包含这些点的边，可以删掉所有边。</a:t>
            </a:r>
          </a:p>
        </p:txBody>
      </p:sp>
      <p:pic>
        <p:nvPicPr>
          <p:cNvPr id="5" name="图片 4">
            <a:extLst>
              <a:ext uri="{FF2B5EF4-FFF2-40B4-BE49-F238E27FC236}">
                <a16:creationId xmlns:a16="http://schemas.microsoft.com/office/drawing/2014/main" id="{E662E176-6B2C-CE47-8A13-3A3839D408E8}"/>
              </a:ext>
            </a:extLst>
          </p:cNvPr>
          <p:cNvPicPr>
            <a:picLocks noChangeAspect="1"/>
          </p:cNvPicPr>
          <p:nvPr/>
        </p:nvPicPr>
        <p:blipFill>
          <a:blip r:embed="rId4"/>
          <a:stretch>
            <a:fillRect/>
          </a:stretch>
        </p:blipFill>
        <p:spPr>
          <a:xfrm>
            <a:off x="1683577" y="2220190"/>
            <a:ext cx="9118533" cy="3947480"/>
          </a:xfrm>
          <a:prstGeom prst="rect">
            <a:avLst/>
          </a:prstGeom>
        </p:spPr>
      </p:pic>
    </p:spTree>
    <p:extLst>
      <p:ext uri="{BB962C8B-B14F-4D97-AF65-F5344CB8AC3E}">
        <p14:creationId xmlns:p14="http://schemas.microsoft.com/office/powerpoint/2010/main" val="1859285030"/>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2295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König</a:t>
            </a:r>
            <a:r>
              <a:rPr lang="zh-CN" altLang="en-US" sz="2400" b="1" dirty="0">
                <a:solidFill>
                  <a:srgbClr val="595959"/>
                </a:solidFill>
                <a:latin typeface="微软雅黑" panose="020B0503020204020204" pitchFamily="34" charset="-122"/>
              </a:rPr>
              <a:t>定理</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一个二分图中的最大匹配数</a:t>
            </a:r>
            <a:r>
              <a:rPr lang="zh-CN" altLang="en-US" b="1" dirty="0">
                <a:latin typeface="Microsoft YaHei" panose="020B0503020204020204" pitchFamily="34" charset="-122"/>
                <a:ea typeface="Microsoft YaHei" panose="020B0503020204020204" pitchFamily="34" charset="-122"/>
              </a:rPr>
              <a:t>等于</a:t>
            </a:r>
            <a:r>
              <a:rPr lang="zh-CN" altLang="en-US" dirty="0">
                <a:latin typeface="Microsoft YaHei" panose="020B0503020204020204" pitchFamily="34" charset="-122"/>
                <a:ea typeface="Microsoft YaHei" panose="020B0503020204020204" pitchFamily="34" charset="-122"/>
              </a:rPr>
              <a:t>这个图中的最小点覆盖数。</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t>从左侧一个</a:t>
            </a:r>
            <a:r>
              <a:rPr lang="zh-CN" altLang="en-US" b="1" dirty="0"/>
              <a:t>未匹配成功的点</a:t>
            </a:r>
            <a:r>
              <a:rPr lang="zh-CN" altLang="en-US" dirty="0"/>
              <a:t>出发，走一趟匈牙利算法的流程，所有</a:t>
            </a:r>
            <a:r>
              <a:rPr lang="zh-CN" altLang="en-US" b="1" dirty="0"/>
              <a:t>左侧未经过的点</a:t>
            </a:r>
            <a:r>
              <a:rPr lang="zh-CN" altLang="en-US" dirty="0"/>
              <a:t>，和</a:t>
            </a:r>
            <a:r>
              <a:rPr lang="zh-CN" altLang="en-US" b="1" dirty="0"/>
              <a:t>右侧经过的点</a:t>
            </a:r>
            <a:r>
              <a:rPr lang="zh-CN" altLang="en-US" dirty="0"/>
              <a:t>，即组成最小点覆盖。</a:t>
            </a:r>
            <a:endParaRPr lang="zh-CN" alt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E662E176-6B2C-CE47-8A13-3A3839D408E8}"/>
              </a:ext>
            </a:extLst>
          </p:cNvPr>
          <p:cNvPicPr>
            <a:picLocks noChangeAspect="1"/>
          </p:cNvPicPr>
          <p:nvPr/>
        </p:nvPicPr>
        <p:blipFill>
          <a:blip r:embed="rId4"/>
          <a:stretch>
            <a:fillRect/>
          </a:stretch>
        </p:blipFill>
        <p:spPr>
          <a:xfrm>
            <a:off x="1696829" y="2649852"/>
            <a:ext cx="9118533" cy="3947480"/>
          </a:xfrm>
          <a:prstGeom prst="rect">
            <a:avLst/>
          </a:prstGeom>
        </p:spPr>
      </p:pic>
    </p:spTree>
    <p:extLst>
      <p:ext uri="{BB962C8B-B14F-4D97-AF65-F5344CB8AC3E}">
        <p14:creationId xmlns:p14="http://schemas.microsoft.com/office/powerpoint/2010/main" val="666750638"/>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923330"/>
          </a:xfrm>
          <a:prstGeom prst="rect">
            <a:avLst/>
          </a:prstGeom>
          <a:noFill/>
        </p:spPr>
        <p:txBody>
          <a:bodyPr wrap="square" rtlCol="0">
            <a:spAutoFit/>
          </a:bodyPr>
          <a:lstStyle/>
          <a:p>
            <a:r>
              <a:rPr lang="zh-CN" altLang="en-US" u="sng" dirty="0">
                <a:latin typeface="Microsoft YaHei" panose="020B0503020204020204" pitchFamily="34" charset="-122"/>
                <a:ea typeface="Microsoft YaHei" panose="020B0503020204020204" pitchFamily="34" charset="-122"/>
                <a:hlinkClick r:id="rId4"/>
              </a:rPr>
              <a:t>洛谷</a:t>
            </a:r>
            <a:r>
              <a:rPr lang="en-US" altLang="zh-CN" u="sng" dirty="0">
                <a:latin typeface="Microsoft YaHei" panose="020B0503020204020204" pitchFamily="34" charset="-122"/>
                <a:ea typeface="Microsoft YaHei" panose="020B0503020204020204" pitchFamily="34" charset="-122"/>
                <a:hlinkClick r:id="rId4"/>
              </a:rPr>
              <a:t>P2756 </a:t>
            </a:r>
            <a:r>
              <a:rPr lang="zh-CN" altLang="en-US" u="sng" dirty="0">
                <a:latin typeface="Microsoft YaHei" panose="020B0503020204020204" pitchFamily="34" charset="-122"/>
                <a:ea typeface="Microsoft YaHei" panose="020B0503020204020204" pitchFamily="34" charset="-122"/>
                <a:hlinkClick r:id="rId4"/>
              </a:rPr>
              <a:t>飞行员配对方案问题</a:t>
            </a:r>
            <a:endParaRPr lang="en-US" altLang="zh-CN" u="sng"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题意：派出最多架的飞机，并且每架飞机上都是一个英国飞行员和外籍飞行员</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037BA660-9DD1-4143-A096-A58146750086}"/>
              </a:ext>
            </a:extLst>
          </p:cNvPr>
          <p:cNvSpPr/>
          <p:nvPr/>
        </p:nvSpPr>
        <p:spPr>
          <a:xfrm>
            <a:off x="1348851" y="2372853"/>
            <a:ext cx="9181578" cy="313932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分析：经典的二分图匹配问题，将英国飞行员当做二分图的左部，外籍飞行员当做二分图的右部。可以用匈牙利算法求解，但这里使用网络流</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最大流</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考虑如何建图：</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设立一个源点</a:t>
            </a:r>
            <a:r>
              <a:rPr lang="en-US" altLang="zh-CN" dirty="0" err="1">
                <a:latin typeface="Microsoft YaHei" panose="020B0503020204020204" pitchFamily="34" charset="-122"/>
                <a:ea typeface="Microsoft YaHei" panose="020B0503020204020204" pitchFamily="34" charset="-122"/>
              </a:rPr>
              <a:t>st</a:t>
            </a:r>
            <a:r>
              <a:rPr lang="zh-CN" altLang="en-US" dirty="0">
                <a:latin typeface="Microsoft YaHei" panose="020B0503020204020204" pitchFamily="34" charset="-122"/>
                <a:ea typeface="Microsoft YaHei" panose="020B0503020204020204" pitchFamily="34" charset="-122"/>
              </a:rPr>
              <a:t>，一个汇点</a:t>
            </a:r>
            <a:r>
              <a:rPr lang="en-US" altLang="zh-CN" dirty="0" err="1">
                <a:latin typeface="Microsoft YaHei" panose="020B0503020204020204" pitchFamily="34" charset="-122"/>
                <a:ea typeface="Microsoft YaHei" panose="020B0503020204020204" pitchFamily="34" charset="-122"/>
              </a:rPr>
              <a:t>ed</a:t>
            </a:r>
            <a:r>
              <a:rPr lang="zh-CN" altLang="en-US" dirty="0">
                <a:latin typeface="Microsoft YaHei" panose="020B0503020204020204" pitchFamily="34" charset="-122"/>
                <a:ea typeface="Microsoft YaHei" panose="020B0503020204020204" pitchFamily="34" charset="-122"/>
              </a:rPr>
              <a:t>。</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让源点</a:t>
            </a:r>
            <a:r>
              <a:rPr lang="en-US" altLang="zh-CN" dirty="0" err="1">
                <a:latin typeface="Microsoft YaHei" panose="020B0503020204020204" pitchFamily="34" charset="-122"/>
                <a:ea typeface="Microsoft YaHei" panose="020B0503020204020204" pitchFamily="34" charset="-122"/>
              </a:rPr>
              <a:t>st</a:t>
            </a:r>
            <a:r>
              <a:rPr lang="zh-CN" altLang="en-US" dirty="0">
                <a:latin typeface="Microsoft YaHei" panose="020B0503020204020204" pitchFamily="34" charset="-122"/>
                <a:ea typeface="Microsoft YaHei" panose="020B0503020204020204" pitchFamily="34" charset="-122"/>
              </a:rPr>
              <a:t>向二分图的左部建一条流量为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II.</a:t>
            </a:r>
            <a:r>
              <a:rPr lang="zh-CN" altLang="en-US" dirty="0">
                <a:latin typeface="Microsoft YaHei" panose="020B0503020204020204" pitchFamily="34" charset="-122"/>
                <a:ea typeface="Microsoft YaHei" panose="020B0503020204020204" pitchFamily="34" charset="-122"/>
              </a:rPr>
              <a:t>让二分图的右部向汇点</a:t>
            </a:r>
            <a:r>
              <a:rPr lang="en-US" altLang="zh-CN" dirty="0" err="1">
                <a:latin typeface="Microsoft YaHei" panose="020B0503020204020204" pitchFamily="34" charset="-122"/>
                <a:ea typeface="Microsoft YaHei" panose="020B0503020204020204" pitchFamily="34" charset="-122"/>
              </a:rPr>
              <a:t>ed</a:t>
            </a:r>
            <a:r>
              <a:rPr lang="zh-CN" altLang="en-US" dirty="0">
                <a:latin typeface="Microsoft YaHei" panose="020B0503020204020204" pitchFamily="34" charset="-122"/>
                <a:ea typeface="Microsoft YaHei" panose="020B0503020204020204" pitchFamily="34" charset="-122"/>
              </a:rPr>
              <a:t>建一条流量为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III.</a:t>
            </a:r>
            <a:r>
              <a:rPr lang="zh-CN" altLang="en-US" dirty="0">
                <a:latin typeface="Microsoft YaHei" panose="020B0503020204020204" pitchFamily="34" charset="-122"/>
                <a:ea typeface="Microsoft YaHei" panose="020B0503020204020204" pitchFamily="34" charset="-122"/>
              </a:rPr>
              <a:t>如果英国飞行员</a:t>
            </a:r>
            <a:r>
              <a:rPr lang="en-US" altLang="zh-CN" dirty="0">
                <a:latin typeface="Microsoft YaHei" panose="020B0503020204020204" pitchFamily="34" charset="-122"/>
                <a:ea typeface="Microsoft YaHei" panose="020B0503020204020204" pitchFamily="34" charset="-122"/>
              </a:rPr>
              <a:t>u</a:t>
            </a:r>
            <a:r>
              <a:rPr lang="zh-CN" altLang="en-US" dirty="0">
                <a:latin typeface="Microsoft YaHei" panose="020B0503020204020204" pitchFamily="34" charset="-122"/>
                <a:ea typeface="Microsoft YaHei" panose="020B0503020204020204" pitchFamily="34" charset="-122"/>
              </a:rPr>
              <a:t>可以和外籍飞行员</a:t>
            </a:r>
            <a:r>
              <a:rPr lang="en-US" altLang="zh-CN" dirty="0">
                <a:latin typeface="Microsoft YaHei" panose="020B0503020204020204" pitchFamily="34" charset="-122"/>
                <a:ea typeface="Microsoft YaHei" panose="020B0503020204020204" pitchFamily="34" charset="-122"/>
              </a:rPr>
              <a:t>v</a:t>
            </a:r>
            <a:r>
              <a:rPr lang="zh-CN" altLang="en-US" dirty="0">
                <a:latin typeface="Microsoft YaHei" panose="020B0503020204020204" pitchFamily="34" charset="-122"/>
                <a:ea typeface="Microsoft YaHei" panose="020B0503020204020204" pitchFamily="34" charset="-122"/>
              </a:rPr>
              <a:t>配合，那么</a:t>
            </a:r>
            <a:r>
              <a:rPr lang="en-US" altLang="zh-CN" dirty="0">
                <a:latin typeface="Microsoft YaHei" panose="020B0503020204020204" pitchFamily="34" charset="-122"/>
                <a:ea typeface="Microsoft YaHei" panose="020B0503020204020204" pitchFamily="34" charset="-122"/>
              </a:rPr>
              <a:t>u</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v</a:t>
            </a:r>
            <a:r>
              <a:rPr lang="zh-CN" altLang="en-US" dirty="0">
                <a:latin typeface="Microsoft YaHei" panose="020B0503020204020204" pitchFamily="34" charset="-122"/>
                <a:ea typeface="Microsoft YaHei" panose="020B0503020204020204" pitchFamily="34" charset="-122"/>
              </a:rPr>
              <a:t>建一条流量为</a:t>
            </a:r>
            <a:r>
              <a:rPr lang="en-US" altLang="zh-CN" dirty="0">
                <a:latin typeface="Microsoft YaHei" panose="020B0503020204020204" pitchFamily="34" charset="-122"/>
                <a:ea typeface="Microsoft YaHei" panose="020B0503020204020204" pitchFamily="34" charset="-122"/>
              </a:rPr>
              <a:t>11</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最后跑一遍最大流即可得到最大匹配数。</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如何输出配对方案：</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遍历所有的英国飞行员所连的边，如果此边</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u,v</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流量不是</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而是</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说明</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u,v</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配对。注意源点向英国飞行员所连的边流量会为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，但此时不应输出。</a:t>
            </a:r>
          </a:p>
        </p:txBody>
      </p:sp>
    </p:spTree>
    <p:extLst>
      <p:ext uri="{BB962C8B-B14F-4D97-AF65-F5344CB8AC3E}">
        <p14:creationId xmlns:p14="http://schemas.microsoft.com/office/powerpoint/2010/main" val="606742651"/>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二分图</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2031325"/>
          </a:xfrm>
          <a:prstGeom prst="rect">
            <a:avLst/>
          </a:prstGeom>
          <a:noFill/>
        </p:spPr>
        <p:txBody>
          <a:bodyPr wrap="square" rtlCol="0">
            <a:spAutoFit/>
          </a:bodyPr>
          <a:lstStyle/>
          <a:p>
            <a:r>
              <a:rPr lang="zh-CN" altLang="en-US" u="sng" dirty="0">
                <a:latin typeface="Microsoft YaHei" panose="020B0503020204020204" pitchFamily="34" charset="-122"/>
                <a:ea typeface="Microsoft YaHei" panose="020B0503020204020204" pitchFamily="34" charset="-122"/>
                <a:hlinkClick r:id="rId4"/>
              </a:rPr>
              <a:t>洛谷</a:t>
            </a:r>
            <a:r>
              <a:rPr lang="en-US" altLang="zh-CN" u="sng" dirty="0">
                <a:latin typeface="Microsoft YaHei" panose="020B0503020204020204" pitchFamily="34" charset="-122"/>
                <a:ea typeface="Microsoft YaHei" panose="020B0503020204020204" pitchFamily="34" charset="-122"/>
                <a:hlinkClick r:id="rId4"/>
              </a:rPr>
              <a:t>P2763 </a:t>
            </a:r>
            <a:r>
              <a:rPr lang="zh-CN" altLang="en-US" u="sng" dirty="0">
                <a:latin typeface="Microsoft YaHei" panose="020B0503020204020204" pitchFamily="34" charset="-122"/>
                <a:ea typeface="Microsoft YaHei" panose="020B0503020204020204" pitchFamily="34" charset="-122"/>
                <a:hlinkClick r:id="rId4"/>
              </a:rPr>
              <a:t>试题库问题</a:t>
            </a:r>
            <a:endParaRPr lang="en-US" altLang="zh-CN" u="sng"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题意：假设一个试题库中有 </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道试题。每道试题都标明了所属类别。同一道题可能有多个类别属性。现要从题库中抽取 </a:t>
            </a:r>
            <a:r>
              <a:rPr lang="en-US" altLang="zh-CN"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道题组成试卷。并要求试卷包含指定类型的试题。试设计一个满足要求的组卷算法。</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编程任务：</a:t>
            </a:r>
          </a:p>
          <a:p>
            <a:r>
              <a:rPr lang="zh-CN" altLang="en-US" dirty="0">
                <a:latin typeface="Microsoft YaHei" panose="020B0503020204020204" pitchFamily="34" charset="-122"/>
                <a:ea typeface="Microsoft YaHei" panose="020B0503020204020204" pitchFamily="34" charset="-122"/>
              </a:rPr>
              <a:t>对于给定的组卷要求，计算满足要求的组卷方案。</a:t>
            </a:r>
          </a:p>
          <a:p>
            <a:endParaRPr lang="zh-CN" altLang="en-US"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037BA660-9DD1-4143-A096-A58146750086}"/>
              </a:ext>
            </a:extLst>
          </p:cNvPr>
          <p:cNvSpPr/>
          <p:nvPr/>
        </p:nvSpPr>
        <p:spPr>
          <a:xfrm>
            <a:off x="1348851" y="3309349"/>
            <a:ext cx="9181578" cy="1754326"/>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二分图匹配，只不过左部可以匹配多个右部。</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让题的类型</a:t>
            </a:r>
            <a:r>
              <a:rPr lang="en-US" altLang="zh-CN" dirty="0">
                <a:latin typeface="Microsoft YaHei" panose="020B0503020204020204" pitchFamily="34" charset="-122"/>
                <a:ea typeface="Microsoft YaHei" panose="020B0503020204020204" pitchFamily="34" charset="-122"/>
              </a:rPr>
              <a:t>x∈[1,n]</a:t>
            </a:r>
            <a:r>
              <a:rPr lang="zh-CN" altLang="en-US" dirty="0">
                <a:latin typeface="Microsoft YaHei" panose="020B0503020204020204" pitchFamily="34" charset="-122"/>
                <a:ea typeface="Microsoft YaHei" panose="020B0503020204020204" pitchFamily="34" charset="-122"/>
              </a:rPr>
              <a:t>作为二分图的左部，让题</a:t>
            </a:r>
            <a:r>
              <a:rPr lang="en-US" altLang="zh-CN" dirty="0">
                <a:latin typeface="Microsoft YaHei" panose="020B0503020204020204" pitchFamily="34" charset="-122"/>
                <a:ea typeface="Microsoft YaHei" panose="020B0503020204020204" pitchFamily="34" charset="-122"/>
              </a:rPr>
              <a:t>y∈[n+1,n+1+m]</a:t>
            </a:r>
            <a:r>
              <a:rPr lang="zh-CN" altLang="en-US" dirty="0">
                <a:latin typeface="Microsoft YaHei" panose="020B0503020204020204" pitchFamily="34" charset="-122"/>
                <a:ea typeface="Microsoft YaHei" panose="020B0503020204020204" pitchFamily="34" charset="-122"/>
              </a:rPr>
              <a:t>作为二分图的右部。</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源点向题的类型建流量</a:t>
            </a:r>
            <a:r>
              <a:rPr lang="zh-CN" altLang="en-US" b="1" dirty="0">
                <a:latin typeface="Microsoft YaHei" panose="020B0503020204020204" pitchFamily="34" charset="-122"/>
                <a:ea typeface="Microsoft YaHei" panose="020B0503020204020204" pitchFamily="34" charset="-122"/>
              </a:rPr>
              <a:t>为题类型所需题数</a:t>
            </a:r>
            <a:r>
              <a:rPr lang="zh-CN" altLang="en-US" dirty="0">
                <a:latin typeface="Microsoft YaHei" panose="020B0503020204020204" pitchFamily="34" charset="-122"/>
                <a:ea typeface="Microsoft YaHei" panose="020B0503020204020204" pitchFamily="34" charset="-122"/>
              </a:rPr>
              <a:t>的边，题向汇点建流量为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的边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题只能用在某个类型一次</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，题的类型与题建流量为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的边。跑一遍最大流即可。</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输出方案：枚举题的类型所连的边，判断流量是否为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即是否匹配上即可。</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337493"/>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996" y="545244"/>
            <a:ext cx="2190406" cy="13322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4509" y="3596113"/>
            <a:ext cx="1840092" cy="463671"/>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9206" y="6002747"/>
            <a:ext cx="1409790" cy="1088786"/>
          </a:xfrm>
          <a:prstGeom prst="rect">
            <a:avLst/>
          </a:prstGeom>
        </p:spPr>
      </p:pic>
      <p:sp>
        <p:nvSpPr>
          <p:cNvPr id="9" name="等腰三角形 8"/>
          <p:cNvSpPr/>
          <p:nvPr/>
        </p:nvSpPr>
        <p:spPr>
          <a:xfrm rot="5400000">
            <a:off x="1495087"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0" name="等腰三角形 9"/>
          <p:cNvSpPr/>
          <p:nvPr/>
        </p:nvSpPr>
        <p:spPr>
          <a:xfrm rot="5400000">
            <a:off x="1821223"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1" name="文本框 10"/>
          <p:cNvSpPr txBox="1"/>
          <p:nvPr/>
        </p:nvSpPr>
        <p:spPr>
          <a:xfrm>
            <a:off x="1413754" y="2623089"/>
            <a:ext cx="3452886" cy="1323439"/>
          </a:xfrm>
          <a:prstGeom prst="rect">
            <a:avLst/>
          </a:prstGeom>
          <a:noFill/>
        </p:spPr>
        <p:txBody>
          <a:bodyPr wrap="square" rtlCol="0">
            <a:spAutoFit/>
          </a:bodyPr>
          <a:lstStyle/>
          <a:p>
            <a:r>
              <a:rPr lang="en-US" altLang="zh-CN" sz="8000" dirty="0">
                <a:solidFill>
                  <a:srgbClr val="595959"/>
                </a:solidFill>
                <a:latin typeface="Impact" panose="020B0806030902050204" pitchFamily="34" charset="0"/>
                <a:ea typeface="方正兰亭粗黑简体" panose="02000000000000000000" pitchFamily="2" charset="-122"/>
              </a:rPr>
              <a:t>PART  3</a:t>
            </a:r>
            <a:endParaRPr lang="zh-CN" altLang="en-US" sz="8000" dirty="0">
              <a:solidFill>
                <a:srgbClr val="595959"/>
              </a:solidFill>
              <a:latin typeface="Impact" panose="020B0806030902050204" pitchFamily="34" charset="0"/>
              <a:ea typeface="方正兰亭粗黑简体" panose="02000000000000000000" pitchFamily="2" charset="-122"/>
            </a:endParaRPr>
          </a:p>
        </p:txBody>
      </p:sp>
      <p:sp>
        <p:nvSpPr>
          <p:cNvPr id="12" name="文本框 11"/>
          <p:cNvSpPr txBox="1"/>
          <p:nvPr/>
        </p:nvSpPr>
        <p:spPr>
          <a:xfrm>
            <a:off x="1393434" y="3808374"/>
            <a:ext cx="3947540" cy="830997"/>
          </a:xfrm>
          <a:prstGeom prst="rect">
            <a:avLst/>
          </a:prstGeom>
          <a:noFill/>
        </p:spPr>
        <p:txBody>
          <a:bodyPr wrap="square" rtlCol="0">
            <a:spAutoFit/>
          </a:bodyPr>
          <a:lstStyle/>
          <a:p>
            <a:pPr algn="ctr"/>
            <a:r>
              <a:rPr lang="zh-CN" altLang="en-US" sz="4800" b="1" dirty="0">
                <a:solidFill>
                  <a:srgbClr val="595959"/>
                </a:solidFill>
                <a:latin typeface="方正兰亭超细黑简体" panose="02000000000000000000" pitchFamily="2" charset="-122"/>
                <a:ea typeface="方正兰亭超细黑简体" panose="02000000000000000000" pitchFamily="2" charset="-122"/>
              </a:rPr>
              <a:t>二者取其一</a:t>
            </a:r>
          </a:p>
        </p:txBody>
      </p:sp>
    </p:spTree>
    <p:extLst>
      <p:ext uri="{BB962C8B-B14F-4D97-AF65-F5344CB8AC3E}">
        <p14:creationId xmlns:p14="http://schemas.microsoft.com/office/powerpoint/2010/main" val="1246782833"/>
      </p:ext>
    </p:extLst>
  </p:cSld>
  <p:clrMapOvr>
    <a:masterClrMapping/>
  </p:clrMapOvr>
  <mc:AlternateContent xmlns:mc="http://schemas.openxmlformats.org/markup-compatibility/2006" xmlns:p14="http://schemas.microsoft.com/office/powerpoint/2010/main">
    <mc:Choice Requires="p14">
      <p:transition p14:dur="0" advTm="3000"/>
    </mc:Choice>
    <mc:Fallback xmlns="" xmlns:a14="http://schemas.microsoft.com/office/drawing/2010/main">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二者取其一</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二者取一式问题可以这样描述：将若干元素 </a:t>
            </a:r>
            <a:r>
              <a:rPr lang="en-US" altLang="zh-CN" dirty="0">
                <a:latin typeface="Microsoft YaHei" panose="020B0503020204020204" pitchFamily="34" charset="-122"/>
                <a:ea typeface="Microsoft YaHei" panose="020B0503020204020204" pitchFamily="34" charset="-122"/>
              </a:rPr>
              <a:t>e1, e2,…,</a:t>
            </a:r>
            <a:r>
              <a:rPr lang="en-US" altLang="zh-CN" dirty="0" err="1">
                <a:latin typeface="Microsoft YaHei" panose="020B0503020204020204" pitchFamily="34" charset="-122"/>
                <a:ea typeface="Microsoft YaHei" panose="020B0503020204020204" pitchFamily="34" charset="-122"/>
              </a:rPr>
              <a:t>en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划分到两个集合 </a:t>
            </a:r>
            <a:r>
              <a:rPr lang="en-US" altLang="zh-CN" dirty="0">
                <a:latin typeface="Microsoft YaHei" panose="020B0503020204020204" pitchFamily="34" charset="-122"/>
                <a:ea typeface="Microsoft YaHei" panose="020B0503020204020204" pitchFamily="34" charset="-122"/>
              </a:rPr>
              <a:t>A,B </a:t>
            </a:r>
            <a:r>
              <a:rPr lang="zh-CN" altLang="en-US" dirty="0">
                <a:latin typeface="Microsoft YaHei" panose="020B0503020204020204" pitchFamily="34" charset="-122"/>
                <a:ea typeface="Microsoft YaHei" panose="020B0503020204020204" pitchFamily="34" charset="-122"/>
              </a:rPr>
              <a:t>中。对于元素 </a:t>
            </a:r>
            <a:r>
              <a:rPr lang="en-US" altLang="zh-CN" dirty="0" err="1">
                <a:latin typeface="Microsoft YaHei" panose="020B0503020204020204" pitchFamily="34" charset="-122"/>
                <a:ea typeface="Microsoft YaHei" panose="020B0503020204020204" pitchFamily="34" charset="-122"/>
              </a:rPr>
              <a:t>ei</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，它被划分到 </a:t>
            </a:r>
            <a:r>
              <a:rPr lang="en-US" altLang="zh-CN" dirty="0">
                <a:latin typeface="Microsoft YaHei" panose="020B0503020204020204" pitchFamily="34" charset="-122"/>
                <a:ea typeface="Microsoft YaHei" panose="020B0503020204020204" pitchFamily="34" charset="-122"/>
              </a:rPr>
              <a:t>A </a:t>
            </a:r>
            <a:r>
              <a:rPr lang="zh-CN" altLang="en-US" dirty="0">
                <a:latin typeface="Microsoft YaHei" panose="020B0503020204020204" pitchFamily="34" charset="-122"/>
                <a:ea typeface="Microsoft YaHei" panose="020B0503020204020204" pitchFamily="34" charset="-122"/>
              </a:rPr>
              <a:t>或 </a:t>
            </a:r>
            <a:r>
              <a:rPr lang="en-US" altLang="zh-CN" dirty="0">
                <a:latin typeface="Microsoft YaHei" panose="020B0503020204020204" pitchFamily="34" charset="-122"/>
                <a:ea typeface="Microsoft YaHei" panose="020B0503020204020204" pitchFamily="34" charset="-122"/>
              </a:rPr>
              <a:t>B </a:t>
            </a:r>
            <a:r>
              <a:rPr lang="zh-CN" altLang="en-US" dirty="0">
                <a:latin typeface="Microsoft YaHei" panose="020B0503020204020204" pitchFamily="34" charset="-122"/>
                <a:ea typeface="Microsoft YaHei" panose="020B0503020204020204" pitchFamily="34" charset="-122"/>
              </a:rPr>
              <a:t>中分别能获得一个 </a:t>
            </a:r>
            <a:r>
              <a:rPr lang="en-US" altLang="zh-CN" dirty="0" err="1">
                <a:latin typeface="Microsoft YaHei" panose="020B0503020204020204" pitchFamily="34" charset="-122"/>
                <a:ea typeface="Microsoft YaHei" panose="020B0503020204020204" pitchFamily="34" charset="-122"/>
              </a:rPr>
              <a:t>aei</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或 </a:t>
            </a:r>
            <a:r>
              <a:rPr lang="en-US" altLang="zh-CN" dirty="0" err="1">
                <a:latin typeface="Microsoft YaHei" panose="020B0503020204020204" pitchFamily="34" charset="-122"/>
                <a:ea typeface="Microsoft YaHei" panose="020B0503020204020204" pitchFamily="34" charset="-122"/>
              </a:rPr>
              <a:t>bei</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的分值。除此之外，还给出若干个组合 </a:t>
            </a:r>
            <a:r>
              <a:rPr lang="en-US" altLang="zh-CN" dirty="0" err="1">
                <a:latin typeface="Microsoft YaHei" panose="020B0503020204020204" pitchFamily="34" charset="-122"/>
                <a:ea typeface="Microsoft YaHei" panose="020B0503020204020204" pitchFamily="34" charset="-122"/>
              </a:rPr>
              <a:t>Ci⊆A</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，当组合中的元素被同时划分到 </a:t>
            </a:r>
            <a:r>
              <a:rPr lang="en-US" altLang="zh-CN" dirty="0">
                <a:latin typeface="Microsoft YaHei" panose="020B0503020204020204" pitchFamily="34" charset="-122"/>
                <a:ea typeface="Microsoft YaHei" panose="020B0503020204020204" pitchFamily="34" charset="-122"/>
              </a:rPr>
              <a:t>A </a:t>
            </a:r>
            <a:r>
              <a:rPr lang="zh-CN" altLang="en-US" dirty="0">
                <a:latin typeface="Microsoft YaHei" panose="020B0503020204020204" pitchFamily="34" charset="-122"/>
                <a:ea typeface="Microsoft YaHei" panose="020B0503020204020204" pitchFamily="34" charset="-122"/>
              </a:rPr>
              <a:t>或 </a:t>
            </a:r>
            <a:r>
              <a:rPr lang="en-US" altLang="zh-CN" dirty="0">
                <a:latin typeface="Microsoft YaHei" panose="020B0503020204020204" pitchFamily="34" charset="-122"/>
                <a:ea typeface="Microsoft YaHei" panose="020B0503020204020204" pitchFamily="34" charset="-122"/>
              </a:rPr>
              <a:t>B </a:t>
            </a:r>
            <a:r>
              <a:rPr lang="zh-CN" altLang="en-US" dirty="0">
                <a:latin typeface="Microsoft YaHei" panose="020B0503020204020204" pitchFamily="34" charset="-122"/>
                <a:ea typeface="Microsoft YaHei" panose="020B0503020204020204" pitchFamily="34" charset="-122"/>
              </a:rPr>
              <a:t>时，可以获得额外的分值 </a:t>
            </a:r>
            <a:r>
              <a:rPr lang="en-US" altLang="zh-CN" dirty="0" err="1">
                <a:latin typeface="Microsoft YaHei" panose="020B0503020204020204" pitchFamily="34" charset="-122"/>
                <a:ea typeface="Microsoft YaHei" panose="020B0503020204020204" pitchFamily="34" charset="-122"/>
              </a:rPr>
              <a:t>ai</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或 </a:t>
            </a:r>
            <a:r>
              <a:rPr lang="en-US" altLang="zh-CN" dirty="0">
                <a:latin typeface="Microsoft YaHei" panose="020B0503020204020204" pitchFamily="34" charset="-122"/>
                <a:ea typeface="Microsoft YaHei" panose="020B0503020204020204" pitchFamily="34" charset="-122"/>
              </a:rPr>
              <a:t>bi′ </a:t>
            </a:r>
            <a:r>
              <a:rPr lang="zh-CN" altLang="en-US" dirty="0">
                <a:latin typeface="Microsoft YaHei" panose="020B0503020204020204" pitchFamily="34" charset="-122"/>
                <a:ea typeface="Microsoft YaHei" panose="020B0503020204020204" pitchFamily="34" charset="-122"/>
              </a:rPr>
              <a:t>。求最大的分值。</a:t>
            </a:r>
            <a:endParaRPr lang="en-US" altLang="zh-CN"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4C011AB9-41B0-F245-8002-54CC197D20FC}"/>
              </a:ext>
            </a:extLst>
          </p:cNvPr>
          <p:cNvSpPr txBox="1"/>
          <p:nvPr/>
        </p:nvSpPr>
        <p:spPr>
          <a:xfrm>
            <a:off x="1348851" y="2595714"/>
            <a:ext cx="984636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这个问题可以被转化为网络流中的</a:t>
            </a:r>
            <a:r>
              <a:rPr lang="zh-CN" altLang="en-US" b="1" dirty="0">
                <a:latin typeface="Microsoft YaHei" panose="020B0503020204020204" pitchFamily="34" charset="-122"/>
                <a:ea typeface="Microsoft YaHei" panose="020B0503020204020204" pitchFamily="34" charset="-122"/>
              </a:rPr>
              <a:t>最小割</a:t>
            </a:r>
            <a:r>
              <a:rPr lang="zh-CN" altLang="en-US" dirty="0">
                <a:latin typeface="Microsoft YaHei" panose="020B0503020204020204" pitchFamily="34" charset="-122"/>
                <a:ea typeface="Microsoft YaHei" panose="020B0503020204020204" pitchFamily="34" charset="-122"/>
              </a:rPr>
              <a:t>问题。如果我们把 </a:t>
            </a:r>
            <a:r>
              <a:rPr lang="en-US" altLang="zh-CN" dirty="0">
                <a:latin typeface="Microsoft YaHei" panose="020B0503020204020204" pitchFamily="34" charset="-122"/>
                <a:ea typeface="Microsoft YaHei" panose="020B0503020204020204" pitchFamily="34" charset="-122"/>
              </a:rPr>
              <a:t>A </a:t>
            </a:r>
            <a:r>
              <a:rPr lang="zh-CN" altLang="en-US" dirty="0">
                <a:latin typeface="Microsoft YaHei" panose="020B0503020204020204" pitchFamily="34" charset="-122"/>
                <a:ea typeface="Microsoft YaHei" panose="020B0503020204020204" pitchFamily="34" charset="-122"/>
              </a:rPr>
              <a:t>作为源点， </a:t>
            </a:r>
            <a:r>
              <a:rPr lang="en-US" altLang="zh-CN" dirty="0">
                <a:latin typeface="Microsoft YaHei" panose="020B0503020204020204" pitchFamily="34" charset="-122"/>
                <a:ea typeface="Microsoft YaHei" panose="020B0503020204020204" pitchFamily="34" charset="-122"/>
              </a:rPr>
              <a:t>B </a:t>
            </a:r>
            <a:r>
              <a:rPr lang="zh-CN" altLang="en-US" dirty="0">
                <a:latin typeface="Microsoft YaHei" panose="020B0503020204020204" pitchFamily="34" charset="-122"/>
                <a:ea typeface="Microsoft YaHei" panose="020B0503020204020204" pitchFamily="34" charset="-122"/>
              </a:rPr>
              <a:t>作为汇点，那么这个网络的一个</a:t>
            </a:r>
            <a:r>
              <a:rPr lang="zh-CN" altLang="en-US" b="1" dirty="0">
                <a:latin typeface="Microsoft YaHei" panose="020B0503020204020204" pitchFamily="34" charset="-122"/>
                <a:ea typeface="Microsoft YaHei" panose="020B0503020204020204" pitchFamily="34" charset="-122"/>
              </a:rPr>
              <a:t>割</a:t>
            </a:r>
            <a:r>
              <a:rPr lang="zh-CN" altLang="en-US" dirty="0">
                <a:latin typeface="Microsoft YaHei" panose="020B0503020204020204" pitchFamily="34" charset="-122"/>
                <a:ea typeface="Microsoft YaHei" panose="020B0503020204020204" pitchFamily="34" charset="-122"/>
              </a:rPr>
              <a:t>就是一种划分方法。如果没有组合的话，我们很容易就能建出这样的模型：</a:t>
            </a:r>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85229B0-9D30-E543-8360-739EEE8DB5CD}"/>
              </a:ext>
            </a:extLst>
          </p:cNvPr>
          <p:cNvPicPr>
            <a:picLocks noChangeAspect="1"/>
          </p:cNvPicPr>
          <p:nvPr/>
        </p:nvPicPr>
        <p:blipFill>
          <a:blip r:embed="rId4"/>
          <a:stretch>
            <a:fillRect/>
          </a:stretch>
        </p:blipFill>
        <p:spPr>
          <a:xfrm>
            <a:off x="3579786" y="3242045"/>
            <a:ext cx="4290095" cy="3372560"/>
          </a:xfrm>
          <a:prstGeom prst="rect">
            <a:avLst/>
          </a:prstGeom>
        </p:spPr>
      </p:pic>
    </p:spTree>
    <p:extLst>
      <p:ext uri="{BB962C8B-B14F-4D97-AF65-F5344CB8AC3E}">
        <p14:creationId xmlns:p14="http://schemas.microsoft.com/office/powerpoint/2010/main" val="965676742"/>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二者取其一</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当我们去割它时，与</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连通的点代表放到</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集合中，与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连通的点代表放到</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集合中。当这个割是最小割时，剩下的边的容量和是最大的，故设最小割为</a:t>
            </a:r>
            <a:r>
              <a:rPr lang="en-US" altLang="zh-CN" dirty="0">
                <a:latin typeface="Microsoft YaHei" panose="020B0503020204020204" pitchFamily="34" charset="-122"/>
                <a:ea typeface="Microsoft YaHei" panose="020B0503020204020204" pitchFamily="34" charset="-122"/>
              </a:rPr>
              <a:t>cut</a:t>
            </a:r>
            <a:r>
              <a:rPr lang="zh-CN" altLang="en-US" dirty="0">
                <a:latin typeface="Microsoft YaHei" panose="020B0503020204020204" pitchFamily="34" charset="-122"/>
                <a:ea typeface="Microsoft YaHei" panose="020B0503020204020204" pitchFamily="34" charset="-122"/>
              </a:rPr>
              <a:t>，边权总和为</a:t>
            </a:r>
            <a:r>
              <a:rPr lang="en-US" altLang="zh-CN" dirty="0">
                <a:latin typeface="Microsoft YaHei" panose="020B0503020204020204" pitchFamily="34" charset="-122"/>
                <a:ea typeface="Microsoft YaHei" panose="020B0503020204020204" pitchFamily="34" charset="-122"/>
              </a:rPr>
              <a:t>sum</a:t>
            </a:r>
            <a:r>
              <a:rPr lang="zh-CN" altLang="en-US" dirty="0">
                <a:latin typeface="Microsoft YaHei" panose="020B0503020204020204" pitchFamily="34" charset="-122"/>
                <a:ea typeface="Microsoft YaHei" panose="020B0503020204020204" pitchFamily="34" charset="-122"/>
              </a:rPr>
              <a:t>，则所求最大分值为</a:t>
            </a:r>
            <a:r>
              <a:rPr lang="en-US" altLang="zh-CN" dirty="0">
                <a:latin typeface="Microsoft YaHei" panose="020B0503020204020204" pitchFamily="34" charset="-122"/>
                <a:ea typeface="Microsoft YaHei" panose="020B0503020204020204" pitchFamily="34" charset="-122"/>
              </a:rPr>
              <a:t>sum-cut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085229B0-9D30-E543-8360-739EEE8DB5CD}"/>
              </a:ext>
            </a:extLst>
          </p:cNvPr>
          <p:cNvPicPr>
            <a:picLocks noChangeAspect="1"/>
          </p:cNvPicPr>
          <p:nvPr/>
        </p:nvPicPr>
        <p:blipFill>
          <a:blip r:embed="rId4"/>
          <a:stretch>
            <a:fillRect/>
          </a:stretch>
        </p:blipFill>
        <p:spPr>
          <a:xfrm>
            <a:off x="3566534" y="2817976"/>
            <a:ext cx="4290095" cy="3372560"/>
          </a:xfrm>
          <a:prstGeom prst="rect">
            <a:avLst/>
          </a:prstGeom>
        </p:spPr>
      </p:pic>
    </p:spTree>
    <p:extLst>
      <p:ext uri="{BB962C8B-B14F-4D97-AF65-F5344CB8AC3E}">
        <p14:creationId xmlns:p14="http://schemas.microsoft.com/office/powerpoint/2010/main" val="4083287303"/>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网络流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2031325"/>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网络流</a:t>
            </a:r>
            <a:r>
              <a:rPr lang="zh-CN" altLang="en-US" dirty="0">
                <a:latin typeface="Microsoft YaHei" panose="020B0503020204020204" pitchFamily="34" charset="-122"/>
                <a:ea typeface="Microsoft YaHei" panose="020B0503020204020204" pitchFamily="34" charset="-122"/>
              </a:rPr>
              <a:t>是算法竞赛中的一个重要的</a:t>
            </a:r>
            <a:r>
              <a:rPr lang="zh-CN" altLang="en-US" b="1" dirty="0">
                <a:latin typeface="Microsoft YaHei" panose="020B0503020204020204" pitchFamily="34" charset="-122"/>
                <a:ea typeface="Microsoft YaHei" panose="020B0503020204020204" pitchFamily="34" charset="-122"/>
              </a:rPr>
              <a:t>模型</a:t>
            </a:r>
            <a:r>
              <a:rPr lang="zh-CN" altLang="en-US" dirty="0">
                <a:latin typeface="Microsoft YaHei" panose="020B0503020204020204" pitchFamily="34" charset="-122"/>
                <a:ea typeface="Microsoft YaHei" panose="020B0503020204020204" pitchFamily="34" charset="-122"/>
              </a:rPr>
              <a:t>，它分为两部分：网络和流。</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网络</a:t>
            </a:r>
            <a:r>
              <a:rPr lang="zh-CN" altLang="en-US" dirty="0">
                <a:latin typeface="Microsoft YaHei" panose="020B0503020204020204" pitchFamily="34" charset="-122"/>
                <a:ea typeface="Microsoft YaHei" panose="020B0503020204020204" pitchFamily="34" charset="-122"/>
              </a:rPr>
              <a:t>，其实就是一张有向图，其上的边权称为</a:t>
            </a:r>
            <a:r>
              <a:rPr lang="zh-CN" altLang="en-US" u="sng" dirty="0">
                <a:latin typeface="Microsoft YaHei" panose="020B0503020204020204" pitchFamily="34" charset="-122"/>
                <a:ea typeface="Microsoft YaHei" panose="020B0503020204020204" pitchFamily="34" charset="-122"/>
              </a:rPr>
              <a:t>容量</a:t>
            </a:r>
            <a:r>
              <a:rPr lang="zh-CN" altLang="en-US" dirty="0">
                <a:latin typeface="Microsoft YaHei" panose="020B0503020204020204" pitchFamily="34" charset="-122"/>
                <a:ea typeface="Microsoft YaHei" panose="020B0503020204020204" pitchFamily="34" charset="-122"/>
              </a:rPr>
              <a:t>。额外地，它拥有一个</a:t>
            </a:r>
            <a:r>
              <a:rPr lang="zh-CN" altLang="en-US" u="sng" dirty="0">
                <a:latin typeface="Microsoft YaHei" panose="020B0503020204020204" pitchFamily="34" charset="-122"/>
                <a:ea typeface="Microsoft YaHei" panose="020B0503020204020204" pitchFamily="34" charset="-122"/>
              </a:rPr>
              <a:t>源点</a:t>
            </a:r>
            <a:r>
              <a:rPr lang="zh-CN" altLang="en-US" dirty="0">
                <a:latin typeface="Microsoft YaHei" panose="020B0503020204020204" pitchFamily="34" charset="-122"/>
                <a:ea typeface="Microsoft YaHei" panose="020B0503020204020204" pitchFamily="34" charset="-122"/>
              </a:rPr>
              <a:t>和</a:t>
            </a:r>
            <a:r>
              <a:rPr lang="zh-CN" altLang="en-US" u="sng" dirty="0">
                <a:latin typeface="Microsoft YaHei" panose="020B0503020204020204" pitchFamily="34" charset="-122"/>
                <a:ea typeface="Microsoft YaHei" panose="020B0503020204020204" pitchFamily="34" charset="-122"/>
              </a:rPr>
              <a:t>汇点</a:t>
            </a:r>
            <a:r>
              <a:rPr lang="zh-CN" altLang="en-US" dirty="0">
                <a:latin typeface="Microsoft YaHei" panose="020B0503020204020204" pitchFamily="34" charset="-122"/>
                <a:ea typeface="Microsoft YaHei" panose="020B0503020204020204" pitchFamily="34" charset="-122"/>
              </a:rPr>
              <a:t>。</a:t>
            </a:r>
          </a:p>
          <a:p>
            <a:br>
              <a:rPr lang="zh-CN" altLang="en-US" dirty="0"/>
            </a:br>
            <a:r>
              <a:rPr lang="zh-CN" altLang="en-US" b="1" dirty="0">
                <a:latin typeface="Microsoft YaHei" panose="020B0503020204020204" pitchFamily="34" charset="-122"/>
                <a:ea typeface="Microsoft YaHei" panose="020B0503020204020204" pitchFamily="34" charset="-122"/>
              </a:rPr>
              <a:t>流</a:t>
            </a:r>
            <a:r>
              <a:rPr lang="zh-CN" altLang="en-US" dirty="0">
                <a:latin typeface="Microsoft YaHei" panose="020B0503020204020204" pitchFamily="34" charset="-122"/>
                <a:ea typeface="Microsoft YaHei" panose="020B0503020204020204" pitchFamily="34" charset="-122"/>
              </a:rPr>
              <a:t>，顾名思义，就像水流或电流，也具有它们的性质。如果把网络想象成一个自来水管道网络，那流就是其中流动的水。每条边上的流不能超过它的容量，并且对于除了源点和汇点外的所有点（即中继点），流入的流量都等于流出的流量。</a:t>
            </a:r>
            <a:endParaRPr kumimoji="1" lang="zh-CN" altLang="en-US"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6F470-7837-F141-AB33-7CD951E9404C}"/>
              </a:ext>
            </a:extLst>
          </p:cNvPr>
          <p:cNvPicPr>
            <a:picLocks noChangeAspect="1"/>
          </p:cNvPicPr>
          <p:nvPr/>
        </p:nvPicPr>
        <p:blipFill>
          <a:blip r:embed="rId4"/>
          <a:stretch>
            <a:fillRect/>
          </a:stretch>
        </p:blipFill>
        <p:spPr>
          <a:xfrm>
            <a:off x="3921274" y="3447101"/>
            <a:ext cx="3454649" cy="3109670"/>
          </a:xfrm>
          <a:prstGeom prst="rect">
            <a:avLst/>
          </a:prstGeom>
        </p:spPr>
      </p:pic>
    </p:spTree>
    <p:extLst>
      <p:ext uri="{BB962C8B-B14F-4D97-AF65-F5344CB8AC3E}">
        <p14:creationId xmlns:p14="http://schemas.microsoft.com/office/powerpoint/2010/main" val="1627542981"/>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二者取其一</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现在我们考虑组合。假设 </a:t>
            </a:r>
            <a:r>
              <a:rPr lang="en-US" altLang="zh-CN" dirty="0">
                <a:latin typeface="Microsoft YaHei" panose="020B0503020204020204" pitchFamily="34" charset="-122"/>
                <a:ea typeface="Microsoft YaHei" panose="020B0503020204020204" pitchFamily="34" charset="-122"/>
              </a:rPr>
              <a:t>C1={e1,e2} </a:t>
            </a:r>
            <a:r>
              <a:rPr lang="zh-CN" altLang="en-US" dirty="0">
                <a:latin typeface="Microsoft YaHei" panose="020B0503020204020204" pitchFamily="34" charset="-122"/>
                <a:ea typeface="Microsoft YaHei" panose="020B0503020204020204" pitchFamily="34" charset="-122"/>
              </a:rPr>
              <a:t>，且对应的额外分值为 </a:t>
            </a:r>
            <a:r>
              <a:rPr lang="en-US" altLang="zh-CN" dirty="0">
                <a:latin typeface="Microsoft YaHei" panose="020B0503020204020204" pitchFamily="34" charset="-122"/>
                <a:ea typeface="Microsoft YaHei" panose="020B0503020204020204" pitchFamily="34" charset="-122"/>
              </a:rPr>
              <a:t>a1′ </a:t>
            </a:r>
            <a:r>
              <a:rPr lang="zh-CN" altLang="en-US" dirty="0">
                <a:latin typeface="Microsoft YaHei" panose="020B0503020204020204" pitchFamily="34" charset="-122"/>
                <a:ea typeface="Microsoft YaHei" panose="020B0503020204020204" pitchFamily="34" charset="-122"/>
              </a:rPr>
              <a:t>和 </a:t>
            </a:r>
            <a:r>
              <a:rPr lang="en-US" altLang="zh-CN" dirty="0">
                <a:latin typeface="Microsoft YaHei" panose="020B0503020204020204" pitchFamily="34" charset="-122"/>
                <a:ea typeface="Microsoft YaHei" panose="020B0503020204020204" pitchFamily="34" charset="-122"/>
              </a:rPr>
              <a:t>b1′ </a:t>
            </a:r>
            <a:r>
              <a:rPr lang="zh-CN" altLang="en-US" dirty="0">
                <a:latin typeface="Microsoft YaHei" panose="020B0503020204020204" pitchFamily="34" charset="-122"/>
                <a:ea typeface="Microsoft YaHei" panose="020B0503020204020204" pitchFamily="34" charset="-122"/>
              </a:rPr>
              <a:t>。我们从 </a:t>
            </a:r>
            <a:r>
              <a:rPr lang="en-US" altLang="zh-CN" dirty="0">
                <a:latin typeface="Microsoft YaHei" panose="020B0503020204020204" pitchFamily="34" charset="-122"/>
                <a:ea typeface="Microsoft YaHei" panose="020B0503020204020204" pitchFamily="34" charset="-122"/>
              </a:rPr>
              <a:t>A </a:t>
            </a:r>
            <a:r>
              <a:rPr lang="zh-CN" altLang="en-US" dirty="0">
                <a:latin typeface="Microsoft YaHei" panose="020B0503020204020204" pitchFamily="34" charset="-122"/>
                <a:ea typeface="Microsoft YaHei" panose="020B0503020204020204" pitchFamily="34" charset="-122"/>
              </a:rPr>
              <a:t>点伸出一条容量为 </a:t>
            </a:r>
            <a:r>
              <a:rPr lang="en-US" altLang="zh-CN" dirty="0">
                <a:latin typeface="Microsoft YaHei" panose="020B0503020204020204" pitchFamily="34" charset="-122"/>
                <a:ea typeface="Microsoft YaHei" panose="020B0503020204020204" pitchFamily="34" charset="-122"/>
              </a:rPr>
              <a:t>a1′ </a:t>
            </a:r>
            <a:r>
              <a:rPr lang="zh-CN" altLang="en-US" dirty="0">
                <a:latin typeface="Microsoft YaHei" panose="020B0503020204020204" pitchFamily="34" charset="-122"/>
                <a:ea typeface="Microsoft YaHei" panose="020B0503020204020204" pitchFamily="34" charset="-122"/>
              </a:rPr>
              <a:t>的边通向虚点 </a:t>
            </a:r>
            <a:r>
              <a:rPr lang="en-US" altLang="zh-CN"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1E8819B-0A40-9A40-AE40-EE8B96E882FE}"/>
              </a:ext>
            </a:extLst>
          </p:cNvPr>
          <p:cNvPicPr>
            <a:picLocks noChangeAspect="1"/>
          </p:cNvPicPr>
          <p:nvPr/>
        </p:nvPicPr>
        <p:blipFill>
          <a:blip r:embed="rId4"/>
          <a:stretch>
            <a:fillRect/>
          </a:stretch>
        </p:blipFill>
        <p:spPr>
          <a:xfrm>
            <a:off x="3021518" y="2220190"/>
            <a:ext cx="5228535" cy="4015575"/>
          </a:xfrm>
          <a:prstGeom prst="rect">
            <a:avLst/>
          </a:prstGeom>
        </p:spPr>
      </p:pic>
    </p:spTree>
    <p:extLst>
      <p:ext uri="{BB962C8B-B14F-4D97-AF65-F5344CB8AC3E}">
        <p14:creationId xmlns:p14="http://schemas.microsoft.com/office/powerpoint/2010/main" val="4255985083"/>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二者取其一</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现在我们的需求是：只有当</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点都被归入</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所在点集时，</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才与</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连通。</a:t>
            </a:r>
          </a:p>
          <a:p>
            <a:r>
              <a:rPr lang="zh-CN" altLang="en-US" dirty="0">
                <a:latin typeface="Microsoft YaHei" panose="020B0503020204020204" pitchFamily="34" charset="-122"/>
                <a:ea typeface="Microsoft YaHei" panose="020B0503020204020204" pitchFamily="34" charset="-122"/>
              </a:rPr>
              <a:t>反过来想，当</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被归入</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所在点集时，要让</a:t>
            </a:r>
            <a:r>
              <a:rPr lang="en-US" altLang="zh-CN" dirty="0">
                <a:latin typeface="Microsoft YaHei" panose="020B0503020204020204" pitchFamily="34" charset="-122"/>
                <a:ea typeface="Microsoft YaHei" panose="020B0503020204020204" pitchFamily="34" charset="-122"/>
              </a:rPr>
              <a:t>A-&gt;X</a:t>
            </a:r>
            <a:r>
              <a:rPr lang="zh-CN" altLang="en-US" dirty="0">
                <a:latin typeface="Microsoft YaHei" panose="020B0503020204020204" pitchFamily="34" charset="-122"/>
                <a:ea typeface="Microsoft YaHei" panose="020B0503020204020204" pitchFamily="34" charset="-122"/>
              </a:rPr>
              <a:t>被割掉。很自然地想到，让</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连向</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，这样当</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被归入</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所在点集时，</a:t>
            </a:r>
            <a:r>
              <a:rPr lang="en-US" altLang="zh-CN" dirty="0">
                <a:latin typeface="Microsoft YaHei" panose="020B0503020204020204" pitchFamily="34" charset="-122"/>
                <a:ea typeface="Microsoft YaHei" panose="020B0503020204020204" pitchFamily="34" charset="-122"/>
              </a:rPr>
              <a:t>A-&gt;X-&gt;1</a:t>
            </a:r>
            <a:r>
              <a:rPr lang="zh-CN" altLang="en-US" dirty="0">
                <a:latin typeface="Microsoft YaHei" panose="020B0503020204020204" pitchFamily="34" charset="-122"/>
                <a:ea typeface="Microsoft YaHei" panose="020B0503020204020204" pitchFamily="34" charset="-122"/>
              </a:rPr>
              <a:t>必然会断，否则</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就与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连通了。但如何确保割掉的是</a:t>
            </a:r>
            <a:r>
              <a:rPr lang="en-US" altLang="zh-CN" dirty="0">
                <a:latin typeface="Microsoft YaHei" panose="020B0503020204020204" pitchFamily="34" charset="-122"/>
                <a:ea typeface="Microsoft YaHei" panose="020B0503020204020204" pitchFamily="34" charset="-122"/>
              </a:rPr>
              <a:t>A-&gt;X</a:t>
            </a:r>
            <a:r>
              <a:rPr lang="zh-CN" altLang="en-US" dirty="0">
                <a:latin typeface="Microsoft YaHei" panose="020B0503020204020204" pitchFamily="34" charset="-122"/>
                <a:ea typeface="Microsoft YaHei" panose="020B0503020204020204" pitchFamily="34" charset="-122"/>
              </a:rPr>
              <a:t>而不是</a:t>
            </a:r>
            <a:r>
              <a:rPr lang="en-US" altLang="zh-CN" dirty="0">
                <a:latin typeface="Microsoft YaHei" panose="020B0503020204020204" pitchFamily="34" charset="-122"/>
                <a:ea typeface="Microsoft YaHei" panose="020B0503020204020204" pitchFamily="34" charset="-122"/>
              </a:rPr>
              <a:t>X-&gt;1</a:t>
            </a:r>
            <a:r>
              <a:rPr lang="zh-CN" altLang="en-US" dirty="0">
                <a:latin typeface="Microsoft YaHei" panose="020B0503020204020204" pitchFamily="34" charset="-122"/>
                <a:ea typeface="Microsoft YaHei" panose="020B0503020204020204" pitchFamily="34" charset="-122"/>
              </a:rPr>
              <a:t>呢？只要令</a:t>
            </a:r>
            <a:r>
              <a:rPr lang="en-US" altLang="zh-CN" dirty="0">
                <a:latin typeface="Microsoft YaHei" panose="020B0503020204020204" pitchFamily="34" charset="-122"/>
                <a:ea typeface="Microsoft YaHei" panose="020B0503020204020204" pitchFamily="34" charset="-122"/>
              </a:rPr>
              <a:t>X-&gt;1</a:t>
            </a:r>
            <a:r>
              <a:rPr lang="zh-CN" altLang="en-US" dirty="0">
                <a:latin typeface="Microsoft YaHei" panose="020B0503020204020204" pitchFamily="34" charset="-122"/>
                <a:ea typeface="Microsoft YaHei" panose="020B0503020204020204" pitchFamily="34" charset="-122"/>
              </a:rPr>
              <a:t>的容量为</a:t>
            </a:r>
            <a:r>
              <a:rPr lang="en-US" altLang="zh-CN" dirty="0">
                <a:latin typeface="Microsoft YaHei" panose="020B0503020204020204" pitchFamily="34" charset="-122"/>
                <a:ea typeface="Microsoft YaHei" panose="020B0503020204020204" pitchFamily="34" charset="-122"/>
              </a:rPr>
              <a:t>INF</a:t>
            </a:r>
            <a:r>
              <a:rPr lang="zh-CN" altLang="en-US" dirty="0">
                <a:latin typeface="Microsoft YaHei" panose="020B0503020204020204" pitchFamily="34" charset="-122"/>
                <a:ea typeface="Microsoft YaHei" panose="020B0503020204020204" pitchFamily="34" charset="-122"/>
              </a:rPr>
              <a:t>即可，无穷大边不会被割掉。</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号点同理。</a:t>
            </a:r>
          </a:p>
        </p:txBody>
      </p:sp>
      <p:pic>
        <p:nvPicPr>
          <p:cNvPr id="3" name="图片 2">
            <a:extLst>
              <a:ext uri="{FF2B5EF4-FFF2-40B4-BE49-F238E27FC236}">
                <a16:creationId xmlns:a16="http://schemas.microsoft.com/office/drawing/2014/main" id="{470B92F8-5947-8246-B70A-A49D66F4CE81}"/>
              </a:ext>
            </a:extLst>
          </p:cNvPr>
          <p:cNvPicPr>
            <a:picLocks noChangeAspect="1"/>
          </p:cNvPicPr>
          <p:nvPr/>
        </p:nvPicPr>
        <p:blipFill>
          <a:blip r:embed="rId4"/>
          <a:stretch>
            <a:fillRect/>
          </a:stretch>
        </p:blipFill>
        <p:spPr>
          <a:xfrm>
            <a:off x="3301476" y="2649852"/>
            <a:ext cx="4975626" cy="3956878"/>
          </a:xfrm>
          <a:prstGeom prst="rect">
            <a:avLst/>
          </a:prstGeom>
        </p:spPr>
      </p:pic>
    </p:spTree>
    <p:extLst>
      <p:ext uri="{BB962C8B-B14F-4D97-AF65-F5344CB8AC3E}">
        <p14:creationId xmlns:p14="http://schemas.microsoft.com/office/powerpoint/2010/main" val="3779232395"/>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二者取其一</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对于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号点，道理是一样的，这就是我们需要的模型。这时我们求最小割</a:t>
            </a:r>
            <a:r>
              <a:rPr lang="en-US" altLang="zh-CN" dirty="0">
                <a:latin typeface="Microsoft YaHei" panose="020B0503020204020204" pitchFamily="34" charset="-122"/>
                <a:ea typeface="Microsoft YaHei" panose="020B0503020204020204" pitchFamily="34" charset="-122"/>
              </a:rPr>
              <a:t>cut</a:t>
            </a:r>
            <a:r>
              <a:rPr lang="zh-CN" altLang="en-US" dirty="0">
                <a:latin typeface="Microsoft YaHei" panose="020B0503020204020204" pitchFamily="34" charset="-122"/>
                <a:ea typeface="Microsoft YaHei" panose="020B0503020204020204" pitchFamily="34" charset="-122"/>
              </a:rPr>
              <a:t>，并记非无穷边权和为</a:t>
            </a:r>
            <a:r>
              <a:rPr lang="en-US" altLang="zh-CN" dirty="0">
                <a:latin typeface="Microsoft YaHei" panose="020B0503020204020204" pitchFamily="34" charset="-122"/>
                <a:ea typeface="Microsoft YaHei" panose="020B0503020204020204" pitchFamily="34" charset="-122"/>
              </a:rPr>
              <a:t>sum</a:t>
            </a:r>
            <a:r>
              <a:rPr lang="zh-CN" altLang="en-US" dirty="0">
                <a:latin typeface="Microsoft YaHei" panose="020B0503020204020204" pitchFamily="34" charset="-122"/>
                <a:ea typeface="Microsoft YaHei" panose="020B0503020204020204" pitchFamily="34" charset="-122"/>
              </a:rPr>
              <a:t>，那么跟刚刚一样，</a:t>
            </a:r>
            <a:r>
              <a:rPr lang="en-US" altLang="zh-CN" dirty="0">
                <a:latin typeface="Microsoft YaHei" panose="020B0503020204020204" pitchFamily="34" charset="-122"/>
                <a:ea typeface="Microsoft YaHei" panose="020B0503020204020204" pitchFamily="34" charset="-122"/>
              </a:rPr>
              <a:t>sum-cut</a:t>
            </a:r>
            <a:r>
              <a:rPr lang="zh-CN" altLang="en-US" dirty="0">
                <a:latin typeface="Microsoft YaHei" panose="020B0503020204020204" pitchFamily="34" charset="-122"/>
                <a:ea typeface="Microsoft YaHei" panose="020B0503020204020204" pitchFamily="34" charset="-122"/>
              </a:rPr>
              <a:t>就是所求分数。</a:t>
            </a:r>
          </a:p>
        </p:txBody>
      </p:sp>
      <p:pic>
        <p:nvPicPr>
          <p:cNvPr id="2" name="图片 1">
            <a:extLst>
              <a:ext uri="{FF2B5EF4-FFF2-40B4-BE49-F238E27FC236}">
                <a16:creationId xmlns:a16="http://schemas.microsoft.com/office/drawing/2014/main" id="{EC6024E5-865E-584F-90C4-2C67C65FFABA}"/>
              </a:ext>
            </a:extLst>
          </p:cNvPr>
          <p:cNvPicPr>
            <a:picLocks noChangeAspect="1"/>
          </p:cNvPicPr>
          <p:nvPr/>
        </p:nvPicPr>
        <p:blipFill>
          <a:blip r:embed="rId4"/>
          <a:stretch>
            <a:fillRect/>
          </a:stretch>
        </p:blipFill>
        <p:spPr>
          <a:xfrm>
            <a:off x="3235408" y="2095854"/>
            <a:ext cx="5405010" cy="4375092"/>
          </a:xfrm>
          <a:prstGeom prst="rect">
            <a:avLst/>
          </a:prstGeom>
        </p:spPr>
      </p:pic>
    </p:spTree>
    <p:extLst>
      <p:ext uri="{BB962C8B-B14F-4D97-AF65-F5344CB8AC3E}">
        <p14:creationId xmlns:p14="http://schemas.microsoft.com/office/powerpoint/2010/main" val="3133901806"/>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996" y="545244"/>
            <a:ext cx="2190406" cy="13322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4509" y="3596113"/>
            <a:ext cx="1840092" cy="463671"/>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9206" y="6002747"/>
            <a:ext cx="1409790" cy="1088786"/>
          </a:xfrm>
          <a:prstGeom prst="rect">
            <a:avLst/>
          </a:prstGeom>
        </p:spPr>
      </p:pic>
      <p:sp>
        <p:nvSpPr>
          <p:cNvPr id="9" name="等腰三角形 8"/>
          <p:cNvSpPr/>
          <p:nvPr/>
        </p:nvSpPr>
        <p:spPr>
          <a:xfrm rot="5400000">
            <a:off x="1495087"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0" name="等腰三角形 9"/>
          <p:cNvSpPr/>
          <p:nvPr/>
        </p:nvSpPr>
        <p:spPr>
          <a:xfrm rot="5400000">
            <a:off x="1821223"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1" name="文本框 10"/>
          <p:cNvSpPr txBox="1"/>
          <p:nvPr/>
        </p:nvSpPr>
        <p:spPr>
          <a:xfrm>
            <a:off x="1413754" y="2623089"/>
            <a:ext cx="3452886" cy="1323439"/>
          </a:xfrm>
          <a:prstGeom prst="rect">
            <a:avLst/>
          </a:prstGeom>
          <a:noFill/>
        </p:spPr>
        <p:txBody>
          <a:bodyPr wrap="square" rtlCol="0">
            <a:spAutoFit/>
          </a:bodyPr>
          <a:lstStyle/>
          <a:p>
            <a:r>
              <a:rPr lang="en-US" altLang="zh-CN" sz="8000" dirty="0">
                <a:solidFill>
                  <a:srgbClr val="595959"/>
                </a:solidFill>
                <a:latin typeface="Impact" panose="020B0806030902050204" pitchFamily="34" charset="0"/>
                <a:ea typeface="方正兰亭粗黑简体" panose="02000000000000000000" pitchFamily="2" charset="-122"/>
              </a:rPr>
              <a:t>PART  4</a:t>
            </a:r>
            <a:endParaRPr lang="zh-CN" altLang="en-US" sz="8000" dirty="0">
              <a:solidFill>
                <a:srgbClr val="595959"/>
              </a:solidFill>
              <a:latin typeface="Impact" panose="020B0806030902050204" pitchFamily="34" charset="0"/>
              <a:ea typeface="方正兰亭粗黑简体" panose="02000000000000000000" pitchFamily="2" charset="-122"/>
            </a:endParaRPr>
          </a:p>
        </p:txBody>
      </p:sp>
      <p:sp>
        <p:nvSpPr>
          <p:cNvPr id="12" name="文本框 11"/>
          <p:cNvSpPr txBox="1"/>
          <p:nvPr/>
        </p:nvSpPr>
        <p:spPr>
          <a:xfrm>
            <a:off x="1393434" y="3808374"/>
            <a:ext cx="3947540" cy="830997"/>
          </a:xfrm>
          <a:prstGeom prst="rect">
            <a:avLst/>
          </a:prstGeom>
          <a:noFill/>
        </p:spPr>
        <p:txBody>
          <a:bodyPr wrap="square" rtlCol="0">
            <a:spAutoFit/>
          </a:bodyPr>
          <a:lstStyle/>
          <a:p>
            <a:pPr algn="ctr"/>
            <a:r>
              <a:rPr lang="zh-CN" altLang="en-US" sz="4800" b="1" dirty="0">
                <a:solidFill>
                  <a:srgbClr val="595959"/>
                </a:solidFill>
                <a:latin typeface="方正兰亭超细黑简体" panose="02000000000000000000" pitchFamily="2" charset="-122"/>
                <a:ea typeface="方正兰亭超细黑简体" panose="02000000000000000000" pitchFamily="2" charset="-122"/>
              </a:rPr>
              <a:t>路径覆盖问题</a:t>
            </a:r>
          </a:p>
        </p:txBody>
      </p:sp>
    </p:spTree>
    <p:extLst>
      <p:ext uri="{BB962C8B-B14F-4D97-AF65-F5344CB8AC3E}">
        <p14:creationId xmlns:p14="http://schemas.microsoft.com/office/powerpoint/2010/main" val="1096809212"/>
      </p:ext>
    </p:extLst>
  </p:cSld>
  <p:clrMapOvr>
    <a:masterClrMapping/>
  </p:clrMapOvr>
  <mc:AlternateContent xmlns:mc="http://schemas.openxmlformats.org/markup-compatibility/2006" xmlns:p14="http://schemas.microsoft.com/office/powerpoint/2010/main">
    <mc:Choice Requires="p14">
      <p:transition p14:dur="0" advTm="3000"/>
    </mc:Choice>
    <mc:Fallback xmlns="" xmlns:a14="http://schemas.microsoft.com/office/drawing/2010/main">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路径覆盖，是在</a:t>
            </a:r>
            <a:r>
              <a:rPr lang="en-US" altLang="zh-CN" b="1"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（有向无环图）上进行的，是指用找出尽可能少的一系列路径，使这些路径经过</a:t>
            </a: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上的所有点恰好各一次。</a:t>
            </a:r>
            <a:endParaRPr lang="en-US" altLang="zh-CN"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4C011AB9-41B0-F245-8002-54CC197D20FC}"/>
              </a:ext>
            </a:extLst>
          </p:cNvPr>
          <p:cNvSpPr txBox="1"/>
          <p:nvPr/>
        </p:nvSpPr>
        <p:spPr>
          <a:xfrm>
            <a:off x="1348851" y="2595714"/>
            <a:ext cx="984636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我们可以使用下面这样的思路：最开始，把每个点自己作为一条路径（这时一共有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条路径），然后不断地将已有的路径</a:t>
            </a:r>
            <a:r>
              <a:rPr lang="zh-CN" altLang="en-US" b="1" dirty="0">
                <a:latin typeface="Microsoft YaHei" panose="020B0503020204020204" pitchFamily="34" charset="-122"/>
                <a:ea typeface="Microsoft YaHei" panose="020B0503020204020204" pitchFamily="34" charset="-122"/>
              </a:rPr>
              <a:t>首尾相连</a:t>
            </a:r>
            <a:r>
              <a:rPr lang="zh-CN" altLang="en-US" dirty="0">
                <a:latin typeface="Microsoft YaHei" panose="020B0503020204020204" pitchFamily="34" charset="-122"/>
                <a:ea typeface="Microsoft YaHei" panose="020B0503020204020204" pitchFamily="34" charset="-122"/>
              </a:rPr>
              <a:t>，合并成更长的路径，直到所有点被覆盖为止。但是，要如何保证覆盖数最少呢？我们可以使用网络流解决这个问题。</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9044774"/>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64633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建网络流模型。我们把原图上的每个点</a:t>
            </a:r>
            <a:r>
              <a:rPr lang="zh-CN" altLang="en-US" b="1" dirty="0">
                <a:latin typeface="Microsoft YaHei" panose="020B0503020204020204" pitchFamily="34" charset="-122"/>
                <a:ea typeface="Microsoft YaHei" panose="020B0503020204020204" pitchFamily="34" charset="-122"/>
              </a:rPr>
              <a:t>拆</a:t>
            </a:r>
            <a:r>
              <a:rPr lang="zh-CN" altLang="en-US" dirty="0">
                <a:latin typeface="Microsoft YaHei" panose="020B0503020204020204" pitchFamily="34" charset="-122"/>
                <a:ea typeface="Microsoft YaHei" panose="020B0503020204020204" pitchFamily="34" charset="-122"/>
              </a:rPr>
              <a:t>成两个点（对于点</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，可以把从它拆出去的点记为</a:t>
            </a:r>
            <a:r>
              <a:rPr lang="en-US" altLang="zh-CN" dirty="0" err="1">
                <a:latin typeface="Microsoft YaHei" panose="020B0503020204020204" pitchFamily="34" charset="-122"/>
                <a:ea typeface="Microsoft YaHei" panose="020B0503020204020204" pitchFamily="34" charset="-122"/>
              </a:rPr>
              <a:t>x+n</a:t>
            </a:r>
            <a:r>
              <a:rPr lang="zh-CN" altLang="en-US" dirty="0">
                <a:latin typeface="Microsoft YaHei" panose="020B0503020204020204" pitchFamily="34" charset="-122"/>
                <a:ea typeface="Microsoft YaHei" panose="020B0503020204020204" pitchFamily="34" charset="-122"/>
              </a:rPr>
              <a:t>），其中一个点与源点相连，另一个与汇点相连。</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1A597215-C565-2545-8E14-05D9CD8C5FBB}"/>
              </a:ext>
            </a:extLst>
          </p:cNvPr>
          <p:cNvPicPr>
            <a:picLocks noChangeAspect="1"/>
          </p:cNvPicPr>
          <p:nvPr/>
        </p:nvPicPr>
        <p:blipFill>
          <a:blip r:embed="rId4"/>
          <a:stretch>
            <a:fillRect/>
          </a:stretch>
        </p:blipFill>
        <p:spPr>
          <a:xfrm>
            <a:off x="2753470" y="2098965"/>
            <a:ext cx="6311348" cy="4296709"/>
          </a:xfrm>
          <a:prstGeom prst="rect">
            <a:avLst/>
          </a:prstGeom>
        </p:spPr>
      </p:pic>
    </p:spTree>
    <p:extLst>
      <p:ext uri="{BB962C8B-B14F-4D97-AF65-F5344CB8AC3E}">
        <p14:creationId xmlns:p14="http://schemas.microsoft.com/office/powerpoint/2010/main" val="3553502419"/>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078313"/>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然后对于原</a:t>
            </a: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上的边</a:t>
            </a:r>
            <a:r>
              <a:rPr lang="en-US" altLang="zh-CN" dirty="0">
                <a:latin typeface="Microsoft YaHei" panose="020B0503020204020204" pitchFamily="34" charset="-122"/>
                <a:ea typeface="Microsoft YaHei" panose="020B0503020204020204" pitchFamily="34" charset="-122"/>
              </a:rPr>
              <a:t>A-&gt;B</a:t>
            </a:r>
            <a:r>
              <a:rPr lang="zh-CN" altLang="en-US" dirty="0">
                <a:latin typeface="Microsoft YaHei" panose="020B0503020204020204" pitchFamily="34" charset="-122"/>
                <a:ea typeface="Microsoft YaHei" panose="020B0503020204020204" pitchFamily="34" charset="-122"/>
              </a:rPr>
              <a:t>，我们在网络中连接上</a:t>
            </a:r>
            <a:r>
              <a:rPr lang="en-US" altLang="zh-CN" dirty="0">
                <a:latin typeface="Microsoft YaHei" panose="020B0503020204020204" pitchFamily="34" charset="-122"/>
                <a:ea typeface="Microsoft YaHei" panose="020B0503020204020204" pitchFamily="34" charset="-122"/>
              </a:rPr>
              <a:t>A-&gt;B’</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这里每一条边的容量均为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。跑一遍最大流，便能得到最大合并路径数，再用点数去减即得最小路径覆盖数。这几乎是显然的：从</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点到</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点的每一条流，都代表着一次合并。而从源点只给每个点输送</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单位流量，又保证了每个点只被经过一次。</a:t>
            </a:r>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EAC8AFB-B994-9748-9873-6D864C68D3D8}"/>
              </a:ext>
            </a:extLst>
          </p:cNvPr>
          <p:cNvPicPr>
            <a:picLocks noChangeAspect="1"/>
          </p:cNvPicPr>
          <p:nvPr/>
        </p:nvPicPr>
        <p:blipFill>
          <a:blip r:embed="rId4"/>
          <a:stretch>
            <a:fillRect/>
          </a:stretch>
        </p:blipFill>
        <p:spPr>
          <a:xfrm>
            <a:off x="3205644" y="1817888"/>
            <a:ext cx="5315503" cy="3633761"/>
          </a:xfrm>
          <a:prstGeom prst="rect">
            <a:avLst/>
          </a:prstGeom>
        </p:spPr>
      </p:pic>
    </p:spTree>
    <p:extLst>
      <p:ext uri="{BB962C8B-B14F-4D97-AF65-F5344CB8AC3E}">
        <p14:creationId xmlns:p14="http://schemas.microsoft.com/office/powerpoint/2010/main" val="1269233339"/>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现在我们来写一道模板题：</a:t>
            </a:r>
            <a:r>
              <a:rPr lang="zh-CN" altLang="en-US" dirty="0">
                <a:latin typeface="Microsoft YaHei" panose="020B0503020204020204" pitchFamily="34" charset="-122"/>
                <a:ea typeface="Microsoft YaHei" panose="020B0503020204020204" pitchFamily="34" charset="-122"/>
                <a:hlinkClick r:id="rId4"/>
              </a:rPr>
              <a:t>洛谷</a:t>
            </a:r>
            <a:r>
              <a:rPr lang="en-US" altLang="zh-CN" dirty="0">
                <a:latin typeface="Microsoft YaHei" panose="020B0503020204020204" pitchFamily="34" charset="-122"/>
                <a:ea typeface="Microsoft YaHei" panose="020B0503020204020204" pitchFamily="34" charset="-122"/>
                <a:hlinkClick r:id="rId4"/>
              </a:rPr>
              <a:t>P2764 </a:t>
            </a:r>
            <a:r>
              <a:rPr lang="zh-CN" altLang="en-US" dirty="0">
                <a:latin typeface="Microsoft YaHei" panose="020B0503020204020204" pitchFamily="34" charset="-122"/>
                <a:ea typeface="Microsoft YaHei" panose="020B0503020204020204" pitchFamily="34" charset="-122"/>
                <a:hlinkClick r:id="rId4"/>
              </a:rPr>
              <a:t>最小路径覆盖问题</a:t>
            </a:r>
            <a:r>
              <a:rPr lang="zh-CN" altLang="en-US" dirty="0">
                <a:latin typeface="Microsoft YaHei" panose="020B0503020204020204" pitchFamily="34" charset="-122"/>
                <a:ea typeface="Microsoft YaHei" panose="020B0503020204020204" pitchFamily="34" charset="-122"/>
              </a:rPr>
              <a:t>。题目内容就不贴了，和标题一样，就是求最小路径覆盖。但是这道题有个麻烦点在于，需要输出方案。</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如何输出方案？</a:t>
            </a:r>
            <a:endParaRPr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DB672A9-1382-A146-A4E9-98283ACF99F2}"/>
              </a:ext>
            </a:extLst>
          </p:cNvPr>
          <p:cNvSpPr/>
          <p:nvPr/>
        </p:nvSpPr>
        <p:spPr>
          <a:xfrm>
            <a:off x="1348851" y="2875263"/>
            <a:ext cx="9724157" cy="3970318"/>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一种思路是在跑完最大流后再</a:t>
            </a:r>
            <a:r>
              <a:rPr lang="en-US" altLang="zh-CN" dirty="0">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一遍，但那样未免麻烦，我们其实可以在增广途中就用一个数组</a:t>
            </a:r>
            <a:r>
              <a:rPr lang="en-US" altLang="zh-CN" dirty="0" err="1">
                <a:latin typeface="Microsoft YaHei" panose="020B0503020204020204" pitchFamily="34" charset="-122"/>
                <a:ea typeface="Microsoft YaHei" panose="020B0503020204020204" pitchFamily="34" charset="-122"/>
              </a:rPr>
              <a:t>nxt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记录每个点的下一个点。例如，如果使用</a:t>
            </a:r>
            <a:r>
              <a:rPr lang="en-US" altLang="zh-CN"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算法，可以在</a:t>
            </a:r>
            <a:r>
              <a:rPr lang="en-US" altLang="zh-CN" dirty="0" err="1">
                <a:latin typeface="Microsoft YaHei" panose="020B0503020204020204" pitchFamily="34" charset="-122"/>
                <a:ea typeface="Microsoft YaHei" panose="020B0503020204020204" pitchFamily="34" charset="-122"/>
              </a:rPr>
              <a:t>dfs</a:t>
            </a:r>
            <a:r>
              <a:rPr lang="zh-CN" altLang="en-US" dirty="0">
                <a:latin typeface="Microsoft YaHei" panose="020B0503020204020204" pitchFamily="34" charset="-122"/>
                <a:ea typeface="Microsoft YaHei" panose="020B0503020204020204" pitchFamily="34" charset="-122"/>
              </a:rPr>
              <a:t>函数内部稍微加两句：</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en-US" altLang="zh-CN" dirty="0">
                <a:latin typeface="Microsoft YaHei" panose="020B0503020204020204" pitchFamily="34" charset="-122"/>
                <a:ea typeface="Microsoft YaHei" panose="020B0503020204020204" pitchFamily="34" charset="-122"/>
              </a:rPr>
              <a:t>if (</a:t>
            </a:r>
            <a:r>
              <a:rPr lang="en-US" altLang="zh-CN" dirty="0" err="1">
                <a:latin typeface="Microsoft YaHei" panose="020B0503020204020204" pitchFamily="34" charset="-122"/>
                <a:ea typeface="Microsoft YaHei" panose="020B0503020204020204" pitchFamily="34" charset="-122"/>
              </a:rPr>
              <a:t>vol</a:t>
            </a:r>
            <a:r>
              <a:rPr lang="en-US" altLang="zh-CN" dirty="0">
                <a:latin typeface="Microsoft YaHei" panose="020B0503020204020204" pitchFamily="34" charset="-122"/>
                <a:ea typeface="Microsoft YaHei" panose="020B0503020204020204" pitchFamily="34" charset="-122"/>
              </a:rPr>
              <a:t> &gt; 0 &amp;&amp; lv[to] == lv[p] + 1)</a:t>
            </a:r>
          </a:p>
          <a:p>
            <a:r>
              <a:rPr lang="en-US" altLang="zh-CN" dirty="0">
                <a:latin typeface="Microsoft YaHei" panose="020B0503020204020204" pitchFamily="34" charset="-122"/>
                <a:ea typeface="Microsoft YaHei" panose="020B0503020204020204" pitchFamily="34" charset="-122"/>
              </a:rPr>
              <a:t>{</a:t>
            </a:r>
          </a:p>
          <a:p>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int</a:t>
            </a:r>
            <a:r>
              <a:rPr lang="en-US" altLang="zh-CN" dirty="0">
                <a:latin typeface="Microsoft YaHei" panose="020B0503020204020204" pitchFamily="34" charset="-122"/>
                <a:ea typeface="Microsoft YaHei" panose="020B0503020204020204" pitchFamily="34" charset="-122"/>
              </a:rPr>
              <a:t> c = </a:t>
            </a:r>
            <a:r>
              <a:rPr lang="en-US" altLang="zh-CN" dirty="0" err="1">
                <a:latin typeface="Microsoft YaHei" panose="020B0503020204020204" pitchFamily="34" charset="-122"/>
                <a:ea typeface="Microsoft YaHei" panose="020B0503020204020204" pitchFamily="34" charset="-122"/>
              </a:rPr>
              <a:t>dfs</a:t>
            </a:r>
            <a:r>
              <a:rPr lang="en-US" altLang="zh-CN" dirty="0">
                <a:latin typeface="Microsoft YaHei" panose="020B0503020204020204" pitchFamily="34" charset="-122"/>
                <a:ea typeface="Microsoft YaHei" panose="020B0503020204020204" pitchFamily="34" charset="-122"/>
              </a:rPr>
              <a:t>(to, min(</a:t>
            </a:r>
            <a:r>
              <a:rPr lang="en-US" altLang="zh-CN" dirty="0" err="1">
                <a:latin typeface="Microsoft YaHei" panose="020B0503020204020204" pitchFamily="34" charset="-122"/>
                <a:ea typeface="Microsoft YaHei" panose="020B0503020204020204" pitchFamily="34" charset="-122"/>
              </a:rPr>
              <a:t>vol</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rmn</a:t>
            </a:r>
            <a:r>
              <a:rPr lang="en-US" altLang="zh-CN" dirty="0">
                <a:latin typeface="Microsoft YaHei" panose="020B0503020204020204" pitchFamily="34" charset="-122"/>
                <a:ea typeface="Microsoft YaHei" panose="020B0503020204020204" pitchFamily="34" charset="-122"/>
              </a:rPr>
              <a:t>));</a:t>
            </a:r>
          </a:p>
          <a:p>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rmn</a:t>
            </a:r>
            <a:r>
              <a:rPr lang="en-US" altLang="zh-CN" dirty="0">
                <a:latin typeface="Microsoft YaHei" panose="020B0503020204020204" pitchFamily="34" charset="-122"/>
                <a:ea typeface="Microsoft YaHei" panose="020B0503020204020204" pitchFamily="34" charset="-122"/>
              </a:rPr>
              <a:t> -= c;</a:t>
            </a:r>
          </a:p>
          <a:p>
            <a:r>
              <a:rPr lang="en-US" altLang="zh-CN" dirty="0">
                <a:latin typeface="Microsoft YaHei" panose="020B0503020204020204" pitchFamily="34" charset="-122"/>
                <a:ea typeface="Microsoft YaHei" panose="020B0503020204020204" pitchFamily="34" charset="-122"/>
              </a:rPr>
              <a:t>    edges[</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].w -= c;</a:t>
            </a:r>
          </a:p>
          <a:p>
            <a:r>
              <a:rPr lang="en-US" altLang="zh-CN" dirty="0">
                <a:latin typeface="Microsoft YaHei" panose="020B0503020204020204" pitchFamily="34" charset="-122"/>
                <a:ea typeface="Microsoft YaHei" panose="020B0503020204020204" pitchFamily="34" charset="-122"/>
              </a:rPr>
              <a:t>    edges[</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 ^ 1].w += c;</a:t>
            </a:r>
          </a:p>
          <a:p>
            <a:r>
              <a:rPr lang="en-US" altLang="zh-CN" dirty="0">
                <a:latin typeface="Microsoft YaHei" panose="020B0503020204020204" pitchFamily="34" charset="-122"/>
                <a:ea typeface="Microsoft YaHei" panose="020B0503020204020204" pitchFamily="34" charset="-122"/>
              </a:rPr>
              <a:t>    if (c) // </a:t>
            </a:r>
            <a:r>
              <a:rPr lang="zh-CN" altLang="en-US" dirty="0">
                <a:latin typeface="Microsoft YaHei" panose="020B0503020204020204" pitchFamily="34" charset="-122"/>
                <a:ea typeface="Microsoft YaHei" panose="020B0503020204020204" pitchFamily="34" charset="-122"/>
              </a:rPr>
              <a:t>只有增广成功才修改</a:t>
            </a:r>
            <a:r>
              <a:rPr lang="en-US" altLang="zh-CN" dirty="0" err="1">
                <a:latin typeface="Microsoft YaHei" panose="020B0503020204020204" pitchFamily="34" charset="-122"/>
                <a:ea typeface="Microsoft YaHei" panose="020B0503020204020204" pitchFamily="34" charset="-122"/>
              </a:rPr>
              <a:t>nxt</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nxt</a:t>
            </a:r>
            <a:r>
              <a:rPr lang="en-US" altLang="zh-CN" dirty="0">
                <a:latin typeface="Microsoft YaHei" panose="020B0503020204020204" pitchFamily="34" charset="-122"/>
                <a:ea typeface="Microsoft YaHei" panose="020B0503020204020204" pitchFamily="34" charset="-122"/>
              </a:rPr>
              <a:t>[p] = to - n; // </a:t>
            </a:r>
            <a:r>
              <a:rPr lang="zh-CN" altLang="en-US" dirty="0">
                <a:latin typeface="Microsoft YaHei" panose="020B0503020204020204" pitchFamily="34" charset="-122"/>
                <a:ea typeface="Microsoft YaHei" panose="020B0503020204020204" pitchFamily="34" charset="-122"/>
              </a:rPr>
              <a:t>如果选择用</a:t>
            </a:r>
            <a:r>
              <a:rPr lang="en-US" altLang="zh-CN" dirty="0" err="1">
                <a:latin typeface="Microsoft YaHei" panose="020B0503020204020204" pitchFamily="34" charset="-122"/>
                <a:ea typeface="Microsoft YaHei" panose="020B0503020204020204" pitchFamily="34" charset="-122"/>
              </a:rPr>
              <a:t>x+n</a:t>
            </a:r>
            <a:r>
              <a:rPr lang="zh-CN" altLang="en-US" dirty="0">
                <a:latin typeface="Microsoft YaHei" panose="020B0503020204020204" pitchFamily="34" charset="-122"/>
                <a:ea typeface="Microsoft YaHei" panose="020B0503020204020204" pitchFamily="34" charset="-122"/>
              </a:rPr>
              <a:t>记录从点</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拆出的点，这里就这样写，记录下一个点</a:t>
            </a:r>
          </a:p>
          <a:p>
            <a:r>
              <a:rPr lang="en-US" altLang="zh-CN" dirty="0">
                <a:latin typeface="Microsoft YaHei" panose="020B0503020204020204" pitchFamily="34" charset="-122"/>
                <a:ea typeface="Microsoft YaHei" panose="020B0503020204020204" pitchFamily="34" charset="-122"/>
              </a:rPr>
              <a:t>}</a:t>
            </a:r>
          </a:p>
          <a:p>
            <a:r>
              <a:rPr lang="en-US" altLang="zh-CN" dirty="0">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29476589"/>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然后遍历起点，分别找到对应的路径输出：</a:t>
            </a:r>
            <a:endParaRPr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DB672A9-1382-A146-A4E9-98283ACF99F2}"/>
              </a:ext>
            </a:extLst>
          </p:cNvPr>
          <p:cNvSpPr/>
          <p:nvPr/>
        </p:nvSpPr>
        <p:spPr>
          <a:xfrm>
            <a:off x="1348851" y="2136228"/>
            <a:ext cx="9724157" cy="3139321"/>
          </a:xfrm>
          <a:prstGeom prst="rect">
            <a:avLst/>
          </a:prstGeom>
        </p:spPr>
        <p:txBody>
          <a:bodyPr wrap="square">
            <a:spAutoFit/>
          </a:bodyPr>
          <a:lstStyle/>
          <a:p>
            <a:r>
              <a:rPr lang="en-US" altLang="zh-CN" dirty="0">
                <a:latin typeface="Microsoft YaHei" panose="020B0503020204020204" pitchFamily="34" charset="-122"/>
                <a:ea typeface="Microsoft YaHei" panose="020B0503020204020204" pitchFamily="34" charset="-122"/>
              </a:rPr>
              <a:t>for (</a:t>
            </a:r>
            <a:r>
              <a:rPr lang="en-US" altLang="zh-CN" dirty="0" err="1">
                <a:latin typeface="Microsoft YaHei" panose="020B0503020204020204" pitchFamily="34" charset="-122"/>
                <a:ea typeface="Microsoft YaHei" panose="020B0503020204020204" pitchFamily="34" charset="-122"/>
              </a:rPr>
              <a:t>int</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 = head[t]; </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 = edges[</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].next)</a:t>
            </a:r>
          </a:p>
          <a:p>
            <a:r>
              <a:rPr lang="en-US" altLang="zh-CN" dirty="0">
                <a:latin typeface="Microsoft YaHei" panose="020B0503020204020204" pitchFamily="34" charset="-122"/>
                <a:ea typeface="Microsoft YaHei" panose="020B0503020204020204" pitchFamily="34" charset="-122"/>
              </a:rPr>
              <a:t>    if (edges[</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 ^ 1].w)</a:t>
            </a:r>
          </a:p>
          <a:p>
            <a:r>
              <a:rPr lang="en-US" altLang="zh-CN" dirty="0">
                <a:latin typeface="Microsoft YaHei" panose="020B0503020204020204" pitchFamily="34" charset="-122"/>
                <a:ea typeface="Microsoft YaHei" panose="020B0503020204020204" pitchFamily="34" charset="-122"/>
              </a:rPr>
              <a:t>    {</a:t>
            </a:r>
          </a:p>
          <a:p>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int</a:t>
            </a:r>
            <a:r>
              <a:rPr lang="en-US" altLang="zh-CN" dirty="0">
                <a:latin typeface="Microsoft YaHei" panose="020B0503020204020204" pitchFamily="34" charset="-122"/>
                <a:ea typeface="Microsoft YaHei" panose="020B0503020204020204" pitchFamily="34" charset="-122"/>
              </a:rPr>
              <a:t> p = edges[</a:t>
            </a:r>
            <a:r>
              <a:rPr lang="en-US" altLang="zh-CN" dirty="0" err="1">
                <a:latin typeface="Microsoft YaHei" panose="020B0503020204020204" pitchFamily="34" charset="-122"/>
                <a:ea typeface="Microsoft YaHei" panose="020B0503020204020204" pitchFamily="34" charset="-122"/>
              </a:rPr>
              <a:t>eg</a:t>
            </a:r>
            <a:r>
              <a:rPr lang="en-US" altLang="zh-CN" dirty="0">
                <a:latin typeface="Microsoft YaHei" panose="020B0503020204020204" pitchFamily="34" charset="-122"/>
                <a:ea typeface="Microsoft YaHei" panose="020B0503020204020204" pitchFamily="34" charset="-122"/>
              </a:rPr>
              <a:t>].to - n;</a:t>
            </a:r>
          </a:p>
          <a:p>
            <a:r>
              <a:rPr lang="en-US" altLang="zh-CN" dirty="0">
                <a:latin typeface="Microsoft YaHei" panose="020B0503020204020204" pitchFamily="34" charset="-122"/>
                <a:ea typeface="Microsoft YaHei" panose="020B0503020204020204" pitchFamily="34" charset="-122"/>
              </a:rPr>
              <a:t>        while (p)</a:t>
            </a:r>
          </a:p>
          <a:p>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printf</a:t>
            </a:r>
            <a:r>
              <a:rPr lang="en-US" altLang="zh-CN" dirty="0">
                <a:latin typeface="Microsoft YaHei" panose="020B0503020204020204" pitchFamily="34" charset="-122"/>
                <a:ea typeface="Microsoft YaHei" panose="020B0503020204020204" pitchFamily="34" charset="-122"/>
              </a:rPr>
              <a:t>("%d ", p), p = </a:t>
            </a:r>
            <a:r>
              <a:rPr lang="en-US" altLang="zh-CN" dirty="0" err="1">
                <a:latin typeface="Microsoft YaHei" panose="020B0503020204020204" pitchFamily="34" charset="-122"/>
                <a:ea typeface="Microsoft YaHei" panose="020B0503020204020204" pitchFamily="34" charset="-122"/>
              </a:rPr>
              <a:t>nxt</a:t>
            </a:r>
            <a:r>
              <a:rPr lang="en-US" altLang="zh-CN" dirty="0">
                <a:latin typeface="Microsoft YaHei" panose="020B0503020204020204" pitchFamily="34" charset="-122"/>
                <a:ea typeface="Microsoft YaHei" panose="020B0503020204020204" pitchFamily="34" charset="-122"/>
              </a:rPr>
              <a:t>[p];</a:t>
            </a:r>
          </a:p>
          <a:p>
            <a:r>
              <a:rPr lang="en-US" altLang="zh-CN" dirty="0">
                <a:latin typeface="Microsoft YaHei" panose="020B0503020204020204" pitchFamily="34" charset="-122"/>
                <a:ea typeface="Microsoft YaHei" panose="020B0503020204020204" pitchFamily="34" charset="-122"/>
              </a:rPr>
              <a:t>        puts("");</a:t>
            </a:r>
          </a:p>
          <a:p>
            <a:r>
              <a:rPr lang="en-US" altLang="zh-CN" dirty="0">
                <a:latin typeface="Microsoft YaHei" panose="020B0503020204020204" pitchFamily="34" charset="-122"/>
                <a:ea typeface="Microsoft YaHei" panose="020B0503020204020204" pitchFamily="34" charset="-122"/>
              </a:rPr>
              <a:t>    }</a:t>
            </a: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这个遍历起点的方式可以注意一下。什么样的点是起点呢？如果</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到汇点的边的残余容量为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，说明没有点流向</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点，也就是说</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是起点。</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10425327"/>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洛谷</a:t>
            </a:r>
            <a:r>
              <a:rPr lang="en-US" altLang="zh-CN" dirty="0">
                <a:latin typeface="Microsoft YaHei" panose="020B0503020204020204" pitchFamily="34" charset="-122"/>
                <a:ea typeface="Microsoft YaHei" panose="020B0503020204020204" pitchFamily="34" charset="-122"/>
              </a:rPr>
              <a:t>P2765</a:t>
            </a:r>
            <a:r>
              <a:rPr lang="zh-CN" altLang="en-US" dirty="0">
                <a:latin typeface="Microsoft YaHei" panose="020B0503020204020204" pitchFamily="34" charset="-122"/>
                <a:ea typeface="Microsoft YaHei" panose="020B0503020204020204" pitchFamily="34" charset="-122"/>
              </a:rPr>
              <a:t> 魔术球问题</a:t>
            </a:r>
            <a:endParaRPr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DB672A9-1382-A146-A4E9-98283ACF99F2}"/>
              </a:ext>
            </a:extLst>
          </p:cNvPr>
          <p:cNvSpPr/>
          <p:nvPr/>
        </p:nvSpPr>
        <p:spPr>
          <a:xfrm>
            <a:off x="1348851" y="1912676"/>
            <a:ext cx="9724157" cy="2031325"/>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rPr>
              <a:t>题目描述</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假设有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根柱子，现要按下述规则在这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根柱子中依次放入编号为 </a:t>
            </a:r>
            <a:r>
              <a:rPr lang="en-US" altLang="zh-CN" dirty="0">
                <a:latin typeface="Microsoft YaHei" panose="020B0503020204020204" pitchFamily="34" charset="-122"/>
                <a:ea typeface="Microsoft YaHei" panose="020B0503020204020204" pitchFamily="34" charset="-122"/>
              </a:rPr>
              <a:t>1,2,3,…</a:t>
            </a:r>
            <a:r>
              <a:rPr lang="zh-CN" altLang="en-US" dirty="0">
                <a:latin typeface="Microsoft YaHei" panose="020B0503020204020204" pitchFamily="34" charset="-122"/>
                <a:ea typeface="Microsoft YaHei" panose="020B0503020204020204" pitchFamily="34" charset="-122"/>
              </a:rPr>
              <a:t> 的球</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每次只能在某根柱子的最上面放球。</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同一根柱子中，任何 </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 个相邻球的编号之和为完全平方数。</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试设计一个算法，计算出在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根柱子上最多能放多少个球。例如，在 </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 根柱子上最多可放 </a:t>
            </a:r>
            <a:r>
              <a:rPr lang="en-US" altLang="zh-CN" dirty="0">
                <a:latin typeface="Microsoft YaHei" panose="020B0503020204020204" pitchFamily="34" charset="-122"/>
                <a:ea typeface="Microsoft YaHei" panose="020B0503020204020204" pitchFamily="34" charset="-122"/>
              </a:rPr>
              <a:t>11</a:t>
            </a:r>
            <a:r>
              <a:rPr lang="zh-CN" altLang="en-US" dirty="0">
                <a:latin typeface="Microsoft YaHei" panose="020B0503020204020204" pitchFamily="34" charset="-122"/>
                <a:ea typeface="Microsoft YaHei" panose="020B0503020204020204" pitchFamily="34" charset="-122"/>
              </a:rPr>
              <a:t>个球。</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对于给定的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，计算在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根柱子上最多能放多少个球。</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79130444"/>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078313"/>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网络流中最常见的问题就是</a:t>
            </a:r>
            <a:r>
              <a:rPr lang="zh-CN" altLang="en-US" b="1" dirty="0">
                <a:latin typeface="Microsoft YaHei" panose="020B0503020204020204" pitchFamily="34" charset="-122"/>
                <a:ea typeface="Microsoft YaHei" panose="020B0503020204020204" pitchFamily="34" charset="-122"/>
              </a:rPr>
              <a:t>网络最大流</a:t>
            </a:r>
            <a:r>
              <a:rPr lang="zh-CN" altLang="en-US" dirty="0">
                <a:latin typeface="Microsoft YaHei" panose="020B0503020204020204" pitchFamily="34" charset="-122"/>
                <a:ea typeface="Microsoft YaHei" panose="020B0503020204020204" pitchFamily="34" charset="-122"/>
              </a:rPr>
              <a:t>。假定从源点流出的流量足够多，求能够流入汇点的最大流量。例如对下面这张网络而言，最大流是</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，其中</a:t>
            </a:r>
            <a:r>
              <a:rPr lang="en-US" altLang="zh-CN" dirty="0">
                <a:latin typeface="Microsoft YaHei" panose="020B0503020204020204" pitchFamily="34" charset="-122"/>
                <a:ea typeface="Microsoft YaHei" panose="020B0503020204020204" pitchFamily="34" charset="-122"/>
              </a:rPr>
              <a:t>1-&gt;3</a:t>
            </a:r>
            <a:r>
              <a:rPr lang="zh-CN" altLang="en-US" dirty="0">
                <a:latin typeface="Microsoft YaHei" panose="020B0503020204020204" pitchFamily="34" charset="-122"/>
                <a:ea typeface="Microsoft YaHei" panose="020B0503020204020204" pitchFamily="34" charset="-122"/>
              </a:rPr>
              <a:t>提供</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流量，</a:t>
            </a:r>
            <a:r>
              <a:rPr lang="en-US" altLang="zh-CN" dirty="0">
                <a:latin typeface="Microsoft YaHei" panose="020B0503020204020204" pitchFamily="34" charset="-122"/>
                <a:ea typeface="Microsoft YaHei" panose="020B0503020204020204" pitchFamily="34" charset="-122"/>
              </a:rPr>
              <a:t>1-&gt;2-&gt;3</a:t>
            </a:r>
            <a:r>
              <a:rPr lang="zh-CN" altLang="en-US" dirty="0">
                <a:latin typeface="Microsoft YaHei" panose="020B0503020204020204" pitchFamily="34" charset="-122"/>
                <a:ea typeface="Microsoft YaHei" panose="020B0503020204020204" pitchFamily="34" charset="-122"/>
              </a:rPr>
              <a:t>提供</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流量（这有点像木桶原理，某条路径的容量是由最窄的一根水管决定的），</a:t>
            </a:r>
            <a:r>
              <a:rPr lang="en-US" altLang="zh-CN" dirty="0">
                <a:latin typeface="Microsoft YaHei" panose="020B0503020204020204" pitchFamily="34" charset="-122"/>
                <a:ea typeface="Microsoft YaHei" panose="020B0503020204020204" pitchFamily="34" charset="-122"/>
              </a:rPr>
              <a:t>1-&gt;2-&gt;4-&gt;3</a:t>
            </a:r>
            <a:r>
              <a:rPr lang="zh-CN" altLang="en-US" dirty="0">
                <a:latin typeface="Microsoft YaHei" panose="020B0503020204020204" pitchFamily="34" charset="-122"/>
                <a:ea typeface="Microsoft YaHei" panose="020B0503020204020204" pitchFamily="34" charset="-122"/>
              </a:rPr>
              <a:t>提供</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流量（注意这里不是</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，因为上条路径已经占用了</a:t>
            </a:r>
            <a:r>
              <a:rPr lang="en-US" altLang="zh-CN" dirty="0">
                <a:latin typeface="Microsoft YaHei" panose="020B0503020204020204" pitchFamily="34" charset="-122"/>
                <a:ea typeface="Microsoft YaHei" panose="020B0503020204020204" pitchFamily="34" charset="-122"/>
              </a:rPr>
              <a:t>1-&gt;2</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单位容量，只剩</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单位容量可用）。</a:t>
            </a:r>
            <a:endParaRPr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解决这个问题最经典的是</a:t>
            </a:r>
            <a:r>
              <a:rPr lang="en-US" altLang="zh-CN" dirty="0">
                <a:latin typeface="Microsoft YaHei" panose="020B0503020204020204" pitchFamily="34" charset="-122"/>
                <a:ea typeface="Microsoft YaHei" panose="020B0503020204020204" pitchFamily="34" charset="-122"/>
              </a:rPr>
              <a:t>Ford-Fulkerson</a:t>
            </a:r>
            <a:r>
              <a:rPr lang="zh-CN" altLang="en-US" dirty="0">
                <a:latin typeface="Microsoft YaHei" panose="020B0503020204020204" pitchFamily="34" charset="-122"/>
                <a:ea typeface="Microsoft YaHei" panose="020B0503020204020204" pitchFamily="34" charset="-122"/>
              </a:rPr>
              <a:t>算法及其优化。</a:t>
            </a:r>
            <a:endParaRPr kumimoji="1"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6F470-7837-F141-AB33-7CD951E9404C}"/>
              </a:ext>
            </a:extLst>
          </p:cNvPr>
          <p:cNvPicPr>
            <a:picLocks noChangeAspect="1"/>
          </p:cNvPicPr>
          <p:nvPr/>
        </p:nvPicPr>
        <p:blipFill>
          <a:blip r:embed="rId4"/>
          <a:stretch>
            <a:fillRect/>
          </a:stretch>
        </p:blipFill>
        <p:spPr>
          <a:xfrm>
            <a:off x="3712294" y="2774188"/>
            <a:ext cx="3761933" cy="3386269"/>
          </a:xfrm>
          <a:prstGeom prst="rect">
            <a:avLst/>
          </a:prstGeom>
        </p:spPr>
      </p:pic>
    </p:spTree>
    <p:extLst>
      <p:ext uri="{BB962C8B-B14F-4D97-AF65-F5344CB8AC3E}">
        <p14:creationId xmlns:p14="http://schemas.microsoft.com/office/powerpoint/2010/main" val="3561630062"/>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10074523"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这题乍一看跟网络流关系不大（好像也确实有其他做法），但如果我们把每根柱子看作一条路径，和为完全平方数的关系看作一条边的话，这完全就是</a:t>
            </a: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的路径覆盖问题了。</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因为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的范围很小，我们只需要一步一步建图，每添加一个新点就求一次最大流。如果某时刻求出的最小路径覆盖已经超过了 </a:t>
            </a:r>
            <a:r>
              <a:rPr lang="en-US" altLang="zh-CN" dirty="0">
                <a:latin typeface="Microsoft YaHei" panose="020B0503020204020204" pitchFamily="34" charset="-122"/>
                <a:ea typeface="Microsoft YaHei" panose="020B0503020204020204" pitchFamily="34" charset="-122"/>
              </a:rPr>
              <a:t>n </a:t>
            </a:r>
            <a:r>
              <a:rPr lang="zh-CN" altLang="en-US" dirty="0">
                <a:latin typeface="Microsoft YaHei" panose="020B0503020204020204" pitchFamily="34" charset="-122"/>
                <a:ea typeface="Microsoft YaHei" panose="020B0503020204020204" pitchFamily="34" charset="-122"/>
              </a:rPr>
              <a:t>，那说明加入这个点前的点的数量就是答案。</a:t>
            </a:r>
          </a:p>
        </p:txBody>
      </p:sp>
      <p:pic>
        <p:nvPicPr>
          <p:cNvPr id="2" name="图片 1">
            <a:extLst>
              <a:ext uri="{FF2B5EF4-FFF2-40B4-BE49-F238E27FC236}">
                <a16:creationId xmlns:a16="http://schemas.microsoft.com/office/drawing/2014/main" id="{4FE7FCC4-22D3-5042-A551-5EAFCF3365C1}"/>
              </a:ext>
            </a:extLst>
          </p:cNvPr>
          <p:cNvPicPr>
            <a:picLocks noChangeAspect="1"/>
          </p:cNvPicPr>
          <p:nvPr/>
        </p:nvPicPr>
        <p:blipFill>
          <a:blip r:embed="rId4"/>
          <a:stretch>
            <a:fillRect/>
          </a:stretch>
        </p:blipFill>
        <p:spPr>
          <a:xfrm>
            <a:off x="3516173" y="2774188"/>
            <a:ext cx="4544080" cy="3785644"/>
          </a:xfrm>
          <a:prstGeom prst="rect">
            <a:avLst/>
          </a:prstGeom>
        </p:spPr>
      </p:pic>
    </p:spTree>
    <p:extLst>
      <p:ext uri="{BB962C8B-B14F-4D97-AF65-F5344CB8AC3E}">
        <p14:creationId xmlns:p14="http://schemas.microsoft.com/office/powerpoint/2010/main" val="1202401095"/>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996" y="545244"/>
            <a:ext cx="2190406" cy="133228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2924" y="5717803"/>
            <a:ext cx="1269076" cy="114019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2924" y="2546889"/>
            <a:ext cx="1461636" cy="104922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199" y="5164183"/>
            <a:ext cx="880425" cy="7309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 y="5101"/>
            <a:ext cx="1135405" cy="1362145"/>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4509" y="3596113"/>
            <a:ext cx="1840092" cy="463671"/>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9206" y="6002747"/>
            <a:ext cx="1409790" cy="1088786"/>
          </a:xfrm>
          <a:prstGeom prst="rect">
            <a:avLst/>
          </a:prstGeom>
        </p:spPr>
      </p:pic>
      <p:sp>
        <p:nvSpPr>
          <p:cNvPr id="9" name="等腰三角形 8"/>
          <p:cNvSpPr/>
          <p:nvPr/>
        </p:nvSpPr>
        <p:spPr>
          <a:xfrm rot="5400000">
            <a:off x="1495087"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0" name="等腰三角形 9"/>
          <p:cNvSpPr/>
          <p:nvPr/>
        </p:nvSpPr>
        <p:spPr>
          <a:xfrm rot="5400000">
            <a:off x="1821223" y="5432021"/>
            <a:ext cx="254489" cy="219387"/>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95959"/>
              </a:solidFill>
            </a:endParaRPr>
          </a:p>
        </p:txBody>
      </p:sp>
      <p:sp>
        <p:nvSpPr>
          <p:cNvPr id="11" name="文本框 10"/>
          <p:cNvSpPr txBox="1"/>
          <p:nvPr/>
        </p:nvSpPr>
        <p:spPr>
          <a:xfrm>
            <a:off x="1413754" y="2623089"/>
            <a:ext cx="3452886" cy="1323439"/>
          </a:xfrm>
          <a:prstGeom prst="rect">
            <a:avLst/>
          </a:prstGeom>
          <a:noFill/>
        </p:spPr>
        <p:txBody>
          <a:bodyPr wrap="square" rtlCol="0">
            <a:spAutoFit/>
          </a:bodyPr>
          <a:lstStyle/>
          <a:p>
            <a:r>
              <a:rPr lang="en-US" altLang="zh-CN" sz="8000" dirty="0">
                <a:solidFill>
                  <a:srgbClr val="595959"/>
                </a:solidFill>
                <a:latin typeface="Impact" panose="020B0806030902050204" pitchFamily="34" charset="0"/>
                <a:ea typeface="方正兰亭粗黑简体" panose="02000000000000000000" pitchFamily="2" charset="-122"/>
              </a:rPr>
              <a:t>PART  5</a:t>
            </a:r>
            <a:endParaRPr lang="zh-CN" altLang="en-US" sz="8000" dirty="0">
              <a:solidFill>
                <a:srgbClr val="595959"/>
              </a:solidFill>
              <a:latin typeface="Impact" panose="020B0806030902050204" pitchFamily="34" charset="0"/>
              <a:ea typeface="方正兰亭粗黑简体" panose="02000000000000000000" pitchFamily="2" charset="-122"/>
            </a:endParaRPr>
          </a:p>
        </p:txBody>
      </p:sp>
      <p:sp>
        <p:nvSpPr>
          <p:cNvPr id="12" name="文本框 11"/>
          <p:cNvSpPr txBox="1"/>
          <p:nvPr/>
        </p:nvSpPr>
        <p:spPr>
          <a:xfrm>
            <a:off x="1393433" y="3808374"/>
            <a:ext cx="4706741" cy="1569660"/>
          </a:xfrm>
          <a:prstGeom prst="rect">
            <a:avLst/>
          </a:prstGeom>
          <a:noFill/>
        </p:spPr>
        <p:txBody>
          <a:bodyPr wrap="square" rtlCol="0">
            <a:spAutoFit/>
          </a:bodyPr>
          <a:lstStyle/>
          <a:p>
            <a:pPr algn="ctr"/>
            <a:r>
              <a:rPr lang="zh-CN" altLang="en-US" sz="4800" b="1" dirty="0">
                <a:solidFill>
                  <a:srgbClr val="595959"/>
                </a:solidFill>
                <a:ea typeface="方正兰亭超细黑简体" panose="02000000000000000000" pitchFamily="2" charset="-122"/>
              </a:rPr>
              <a:t>最小费用最大流</a:t>
            </a:r>
          </a:p>
          <a:p>
            <a:pPr algn="ctr"/>
            <a:endParaRPr lang="zh-CN" altLang="en-US" sz="4800" b="1" dirty="0">
              <a:solidFill>
                <a:srgbClr val="595959"/>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608192562"/>
      </p:ext>
    </p:extLst>
  </p:cSld>
  <p:clrMapOvr>
    <a:masterClrMapping/>
  </p:clrMapOvr>
  <mc:AlternateContent xmlns:mc="http://schemas.openxmlformats.org/markup-compatibility/2006" xmlns:p14="http://schemas.microsoft.com/office/powerpoint/2010/main">
    <mc:Choice Requires="p14">
      <p:transition p14:dur="0" advTm="3000"/>
    </mc:Choice>
    <mc:Fallback xmlns="" xmlns:a14="http://schemas.microsoft.com/office/drawing/2010/main">
      <p:transition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最小费用最大流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2031325"/>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我们现在来考虑比一般的网络流复杂一点的一个模型：</a:t>
            </a:r>
            <a:r>
              <a:rPr lang="zh-CN" altLang="en-US" b="1" dirty="0">
                <a:latin typeface="Microsoft YaHei" panose="020B0503020204020204" pitchFamily="34" charset="-122"/>
                <a:ea typeface="Microsoft YaHei" panose="020B0503020204020204" pitchFamily="34" charset="-122"/>
              </a:rPr>
              <a:t>最小费用最大流</a:t>
            </a:r>
            <a:r>
              <a:rPr lang="zh-CN" altLang="en-US" dirty="0">
                <a:latin typeface="Microsoft YaHei" panose="020B0503020204020204" pitchFamily="34" charset="-122"/>
                <a:ea typeface="Microsoft YaHei" panose="020B0503020204020204" pitchFamily="34" charset="-122"/>
              </a:rPr>
              <a:t>（</a:t>
            </a:r>
            <a:r>
              <a:rPr lang="en-US" altLang="zh-CN" i="1" dirty="0">
                <a:latin typeface="Microsoft YaHei" panose="020B0503020204020204" pitchFamily="34" charset="-122"/>
                <a:ea typeface="Microsoft YaHei" panose="020B0503020204020204" pitchFamily="34" charset="-122"/>
              </a:rPr>
              <a:t>Minimum Cost Maximum Flow</a:t>
            </a:r>
            <a:r>
              <a:rPr lang="zh-CN" altLang="en-US" i="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MCMF</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现在网络上的每条边，除了容量外，还有一个属性：</a:t>
            </a:r>
            <a:r>
              <a:rPr lang="zh-CN" altLang="en-US" b="1" dirty="0">
                <a:latin typeface="Microsoft YaHei" panose="020B0503020204020204" pitchFamily="34" charset="-122"/>
                <a:ea typeface="Microsoft YaHei" panose="020B0503020204020204" pitchFamily="34" charset="-122"/>
              </a:rPr>
              <a:t>单位费用</a:t>
            </a:r>
            <a:r>
              <a:rPr lang="zh-CN" altLang="en-US" dirty="0">
                <a:latin typeface="Microsoft YaHei" panose="020B0503020204020204" pitchFamily="34" charset="-122"/>
                <a:ea typeface="Microsoft YaHei" panose="020B0503020204020204" pitchFamily="34" charset="-122"/>
              </a:rPr>
              <a:t>。一条边上的费用等于流量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单位费用。我们知道，网络最大流往往可以用多种不同的方式达到，所以现在要求：在保持流最大的同时，找到总费用最少的一种。</a:t>
            </a:r>
            <a:endParaRPr lang="en-US" altLang="zh-CN" dirty="0">
              <a:latin typeface="Microsoft YaHei" panose="020B0503020204020204" pitchFamily="34" charset="-122"/>
              <a:ea typeface="Microsoft YaHei" panose="020B0503020204020204" pitchFamily="34" charset="-122"/>
            </a:endParaRPr>
          </a:p>
          <a:p>
            <a:endParaRPr lang="en-US" altLang="zh-CN" dirty="0"/>
          </a:p>
        </p:txBody>
      </p:sp>
    </p:spTree>
    <p:extLst>
      <p:ext uri="{BB962C8B-B14F-4D97-AF65-F5344CB8AC3E}">
        <p14:creationId xmlns:p14="http://schemas.microsoft.com/office/powerpoint/2010/main" val="1059387400"/>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最小费用最大流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概念介绍</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92333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如下图，有多种方式可以达到最大流</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，但是</a:t>
            </a:r>
            <a:r>
              <a:rPr lang="en-US" altLang="zh-CN" dirty="0">
                <a:latin typeface="Microsoft YaHei" panose="020B0503020204020204" pitchFamily="34" charset="-122"/>
                <a:ea typeface="Microsoft YaHei" panose="020B0503020204020204" pitchFamily="34" charset="-122"/>
              </a:rPr>
              <a:t>S-&gt;3-&gt;T (2) + S-&gt;3-&gt;2-&gt;T (1)</a:t>
            </a:r>
            <a:r>
              <a:rPr lang="zh-CN" altLang="en-US" dirty="0">
                <a:latin typeface="Microsoft YaHei" panose="020B0503020204020204" pitchFamily="34" charset="-122"/>
                <a:ea typeface="Microsoft YaHei" panose="020B0503020204020204" pitchFamily="34" charset="-122"/>
              </a:rPr>
              <a:t>这种流法的费用是</a:t>
            </a:r>
            <a:r>
              <a:rPr lang="en-US" altLang="zh-CN" dirty="0">
                <a:latin typeface="Microsoft YaHei" panose="020B0503020204020204" pitchFamily="34" charset="-122"/>
                <a:ea typeface="Microsoft YaHei" panose="020B0503020204020204" pitchFamily="34" charset="-122"/>
              </a:rPr>
              <a:t>7×2+5×1=</a:t>
            </a:r>
            <a:r>
              <a:rPr lang="en-US" altLang="zh-CN" b="1" dirty="0">
                <a:latin typeface="Microsoft YaHei" panose="020B0503020204020204" pitchFamily="34" charset="-122"/>
                <a:ea typeface="Microsoft YaHei" panose="020B0503020204020204" pitchFamily="34" charset="-122"/>
              </a:rPr>
              <a:t>19</a:t>
            </a:r>
            <a:r>
              <a:rPr lang="zh-CN" altLang="en-US" dirty="0">
                <a:latin typeface="Microsoft YaHei" panose="020B0503020204020204" pitchFamily="34" charset="-122"/>
                <a:ea typeface="Microsoft YaHei" panose="020B0503020204020204" pitchFamily="34" charset="-122"/>
              </a:rPr>
              <a:t>，而</a:t>
            </a:r>
            <a:r>
              <a:rPr lang="en-US" altLang="zh-CN" dirty="0">
                <a:latin typeface="Microsoft YaHei" panose="020B0503020204020204" pitchFamily="34" charset="-122"/>
                <a:ea typeface="Microsoft YaHei" panose="020B0503020204020204" pitchFamily="34" charset="-122"/>
              </a:rPr>
              <a:t>S-&gt;3-&gt;T (2) + S-&gt;1-&gt;2-&gt;T (1)</a:t>
            </a:r>
            <a:r>
              <a:rPr lang="zh-CN" altLang="en-US" dirty="0">
                <a:latin typeface="Microsoft YaHei" panose="020B0503020204020204" pitchFamily="34" charset="-122"/>
                <a:ea typeface="Microsoft YaHei" panose="020B0503020204020204" pitchFamily="34" charset="-122"/>
              </a:rPr>
              <a:t>这种流法的费用则是</a:t>
            </a:r>
            <a:r>
              <a:rPr lang="en-US" altLang="zh-CN" dirty="0">
                <a:latin typeface="Microsoft YaHei" panose="020B0503020204020204" pitchFamily="34" charset="-122"/>
                <a:ea typeface="Microsoft YaHei" panose="020B0503020204020204" pitchFamily="34" charset="-122"/>
              </a:rPr>
              <a:t>7×2+4×1=</a:t>
            </a:r>
            <a:r>
              <a:rPr lang="en-US" altLang="zh-CN" b="1" dirty="0">
                <a:latin typeface="Microsoft YaHei" panose="020B0503020204020204" pitchFamily="34" charset="-122"/>
                <a:ea typeface="Microsoft YaHei" panose="020B0503020204020204" pitchFamily="34" charset="-122"/>
              </a:rPr>
              <a:t>18</a:t>
            </a:r>
            <a:r>
              <a:rPr lang="zh-CN" altLang="en-US" dirty="0">
                <a:latin typeface="Microsoft YaHei" panose="020B0503020204020204" pitchFamily="34" charset="-122"/>
                <a:ea typeface="Microsoft YaHei" panose="020B0503020204020204" pitchFamily="34" charset="-122"/>
              </a:rPr>
              <a:t>，后者比前者的费用更低。事实上，后者正是这个网络的最小费用最大流。</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E765D0F0-4F20-F04D-858B-C9CA23FF81B6}"/>
              </a:ext>
            </a:extLst>
          </p:cNvPr>
          <p:cNvPicPr>
            <a:picLocks noChangeAspect="1"/>
          </p:cNvPicPr>
          <p:nvPr/>
        </p:nvPicPr>
        <p:blipFill>
          <a:blip r:embed="rId4"/>
          <a:stretch>
            <a:fillRect/>
          </a:stretch>
        </p:blipFill>
        <p:spPr>
          <a:xfrm>
            <a:off x="2425371" y="2407300"/>
            <a:ext cx="6745787" cy="4026331"/>
          </a:xfrm>
          <a:prstGeom prst="rect">
            <a:avLst/>
          </a:prstGeom>
        </p:spPr>
      </p:pic>
    </p:spTree>
    <p:extLst>
      <p:ext uri="{BB962C8B-B14F-4D97-AF65-F5344CB8AC3E}">
        <p14:creationId xmlns:p14="http://schemas.microsoft.com/office/powerpoint/2010/main" val="3205259082"/>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最小费用最大流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算法实现</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341632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其实这个问题很好解决。我们已经知道，只要建了反向边，无论增广的顺序是怎样，都能求出最大流。所以我们只需要每次都增广费用最少的一条路径即可。具体地，把</a:t>
            </a:r>
            <a:r>
              <a:rPr lang="en-US" altLang="zh-CN" b="1" dirty="0">
                <a:latin typeface="Microsoft YaHei" panose="020B0503020204020204" pitchFamily="34" charset="-122"/>
                <a:ea typeface="Microsoft YaHei" panose="020B0503020204020204" pitchFamily="34" charset="-122"/>
              </a:rPr>
              <a:t>EK</a:t>
            </a:r>
            <a:r>
              <a:rPr lang="zh-CN" altLang="en-US" b="1" dirty="0">
                <a:latin typeface="Microsoft YaHei" panose="020B0503020204020204" pitchFamily="34" charset="-122"/>
                <a:ea typeface="Microsoft YaHei" panose="020B0503020204020204" pitchFamily="34" charset="-122"/>
              </a:rPr>
              <a:t>算法</a:t>
            </a:r>
            <a:r>
              <a:rPr lang="zh-CN" altLang="en-US" dirty="0">
                <a:latin typeface="Microsoft YaHei" panose="020B0503020204020204" pitchFamily="34" charset="-122"/>
                <a:ea typeface="Microsoft YaHei" panose="020B0503020204020204" pitchFamily="34" charset="-122"/>
              </a:rPr>
              <a:t>里的</a:t>
            </a:r>
            <a:r>
              <a:rPr lang="en-US" altLang="zh-CN" dirty="0">
                <a:latin typeface="Microsoft YaHei" panose="020B0503020204020204" pitchFamily="34" charset="-122"/>
                <a:ea typeface="Microsoft YaHei" panose="020B0503020204020204" pitchFamily="34" charset="-122"/>
              </a:rPr>
              <a:t>BFS</a:t>
            </a:r>
            <a:r>
              <a:rPr lang="zh-CN" altLang="en-US" dirty="0">
                <a:latin typeface="Microsoft YaHei" panose="020B0503020204020204" pitchFamily="34" charset="-122"/>
                <a:ea typeface="Microsoft YaHei" panose="020B0503020204020204" pitchFamily="34" charset="-122"/>
              </a:rPr>
              <a:t>换成</a:t>
            </a:r>
            <a:r>
              <a:rPr lang="en-US" altLang="zh-CN" dirty="0">
                <a:latin typeface="Microsoft YaHei" panose="020B0503020204020204" pitchFamily="34" charset="-122"/>
                <a:ea typeface="Microsoft YaHei" panose="020B0503020204020204" pitchFamily="34" charset="-122"/>
                <a:hlinkClick r:id="rId4"/>
              </a:rPr>
              <a:t>SPFA</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注意：建边的时候要这样建：</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add(x, y, v, c);</a:t>
            </a:r>
          </a:p>
          <a:p>
            <a:r>
              <a:rPr lang="en-US" altLang="zh-CN" dirty="0">
                <a:latin typeface="Microsoft YaHei" panose="020B0503020204020204" pitchFamily="34" charset="-122"/>
                <a:ea typeface="Microsoft YaHei" panose="020B0503020204020204" pitchFamily="34" charset="-122"/>
              </a:rPr>
              <a:t>add(y, x, 0, -c);</a:t>
            </a:r>
          </a:p>
          <a:p>
            <a:r>
              <a:rPr lang="zh-CN" altLang="en-US" dirty="0">
                <a:latin typeface="Microsoft YaHei" panose="020B0503020204020204" pitchFamily="34" charset="-122"/>
                <a:ea typeface="Microsoft YaHei" panose="020B0503020204020204" pitchFamily="34" charset="-122"/>
              </a:rPr>
              <a:t>反向边的费用是正向边的相反数（只要你知道建反向边的目的，这应该是显然的）。</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这和一般的</a:t>
            </a:r>
            <a:r>
              <a:rPr lang="en-US" altLang="zh-CN" dirty="0">
                <a:latin typeface="Microsoft YaHei" panose="020B0503020204020204" pitchFamily="34" charset="-122"/>
                <a:ea typeface="Microsoft YaHei" panose="020B0503020204020204" pitchFamily="34" charset="-122"/>
              </a:rPr>
              <a:t>EK</a:t>
            </a:r>
            <a:r>
              <a:rPr lang="zh-CN" altLang="en-US" dirty="0">
                <a:latin typeface="Microsoft YaHei" panose="020B0503020204020204" pitchFamily="34" charset="-122"/>
                <a:ea typeface="Microsoft YaHei" panose="020B0503020204020204" pitchFamily="34" charset="-122"/>
              </a:rPr>
              <a:t>算法没多大区别，毕竟</a:t>
            </a:r>
            <a:r>
              <a:rPr lang="en-US" altLang="zh-CN" dirty="0">
                <a:latin typeface="Microsoft YaHei" panose="020B0503020204020204" pitchFamily="34" charset="-122"/>
                <a:ea typeface="Microsoft YaHei" panose="020B0503020204020204" pitchFamily="34" charset="-122"/>
              </a:rPr>
              <a:t>SPFA</a:t>
            </a:r>
            <a:r>
              <a:rPr lang="zh-CN" altLang="en-US" dirty="0">
                <a:latin typeface="Microsoft YaHei" panose="020B0503020204020204" pitchFamily="34" charset="-122"/>
                <a:ea typeface="Microsoft YaHei" panose="020B0503020204020204" pitchFamily="34" charset="-122"/>
              </a:rPr>
              <a:t>可以看作一种特殊的</a:t>
            </a:r>
            <a:r>
              <a:rPr lang="en-US" altLang="zh-CN" dirty="0">
                <a:latin typeface="Microsoft YaHei" panose="020B0503020204020204" pitchFamily="34" charset="-122"/>
                <a:ea typeface="Microsoft YaHei" panose="020B0503020204020204" pitchFamily="34" charset="-122"/>
              </a:rPr>
              <a:t>BFS</a:t>
            </a:r>
            <a:r>
              <a:rPr lang="zh-CN" altLang="en-US" dirty="0">
                <a:latin typeface="Microsoft YaHei" panose="020B0503020204020204" pitchFamily="34" charset="-122"/>
                <a:ea typeface="Microsoft YaHei" panose="020B0503020204020204" pitchFamily="34" charset="-122"/>
              </a:rPr>
              <a:t>。当然，也可以把</a:t>
            </a:r>
            <a:r>
              <a:rPr lang="en-US" altLang="zh-CN" dirty="0">
                <a:latin typeface="Microsoft YaHei" panose="020B0503020204020204" pitchFamily="34" charset="-122"/>
                <a:ea typeface="Microsoft YaHei" panose="020B0503020204020204" pitchFamily="34" charset="-122"/>
              </a:rPr>
              <a:t>EK</a:t>
            </a:r>
            <a:r>
              <a:rPr lang="zh-CN" altLang="en-US" dirty="0">
                <a:latin typeface="Microsoft YaHei" panose="020B0503020204020204" pitchFamily="34" charset="-122"/>
                <a:ea typeface="Microsoft YaHei" panose="020B0503020204020204" pitchFamily="34" charset="-122"/>
              </a:rPr>
              <a:t>用</a:t>
            </a:r>
            <a:r>
              <a:rPr lang="en-US" altLang="zh-CN" b="1"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取代，这样有时会有很大优化，有时不太明显。（</a:t>
            </a:r>
            <a:r>
              <a:rPr lang="en-US" altLang="zh-CN" dirty="0" err="1">
                <a:latin typeface="Microsoft YaHei" panose="020B0503020204020204" pitchFamily="34" charset="-122"/>
                <a:ea typeface="Microsoft YaHei" panose="020B0503020204020204" pitchFamily="34" charset="-122"/>
              </a:rPr>
              <a:t>dinic</a:t>
            </a:r>
            <a:r>
              <a:rPr lang="zh-CN" altLang="en-US" dirty="0">
                <a:latin typeface="Microsoft YaHei" panose="020B0503020204020204" pitchFamily="34" charset="-122"/>
                <a:ea typeface="Microsoft YaHei" panose="020B0503020204020204" pitchFamily="34" charset="-122"/>
              </a:rPr>
              <a:t>是否采用当前弧优化也比较玄学，有时候不用当前弧优化反而更快。）</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2525047"/>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369332"/>
          </a:xfrm>
          <a:prstGeom prst="rect">
            <a:avLst/>
          </a:prstGeom>
          <a:noFill/>
        </p:spPr>
        <p:txBody>
          <a:bodyPr wrap="square" rtlCol="0">
            <a:spAutoFit/>
          </a:bodyPr>
          <a:lstStyle/>
          <a:p>
            <a:r>
              <a:rPr lang="zh-CN" altLang="en-US" u="sng" dirty="0">
                <a:latin typeface="Microsoft YaHei" panose="020B0503020204020204" pitchFamily="34" charset="-122"/>
                <a:ea typeface="Microsoft YaHei" panose="020B0503020204020204" pitchFamily="34" charset="-122"/>
                <a:hlinkClick r:id="rId4"/>
              </a:rPr>
              <a:t>洛谷</a:t>
            </a:r>
            <a:r>
              <a:rPr lang="en-US" altLang="zh-CN" u="sng" dirty="0">
                <a:latin typeface="Microsoft YaHei" panose="020B0503020204020204" pitchFamily="34" charset="-122"/>
                <a:ea typeface="Microsoft YaHei" panose="020B0503020204020204" pitchFamily="34" charset="-122"/>
                <a:hlinkClick r:id="rId4"/>
              </a:rPr>
              <a:t>P1251 </a:t>
            </a:r>
            <a:r>
              <a:rPr lang="zh-CN" altLang="en-US" u="sng" dirty="0">
                <a:latin typeface="Microsoft YaHei" panose="020B0503020204020204" pitchFamily="34" charset="-122"/>
                <a:ea typeface="Microsoft YaHei" panose="020B0503020204020204" pitchFamily="34" charset="-122"/>
                <a:hlinkClick r:id="rId4"/>
              </a:rPr>
              <a:t>餐巾计划问题</a:t>
            </a:r>
            <a:endParaRPr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DB672A9-1382-A146-A4E9-98283ACF99F2}"/>
              </a:ext>
            </a:extLst>
          </p:cNvPr>
          <p:cNvSpPr/>
          <p:nvPr/>
        </p:nvSpPr>
        <p:spPr>
          <a:xfrm>
            <a:off x="1348851" y="1912676"/>
            <a:ext cx="9724157" cy="3416320"/>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分析：</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对于这题我们可以换一个角度来思考：将每天</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分成早上</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入点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和晚上</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入点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，早上用餐巾。</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建图：</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每天早上都会用掉</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条新餐巾，也就意味着晚上至少会有</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条旧餐巾。</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所以源点向每天晚上建流量为</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00</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因为每天一定要有</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条新餐巾，所以早上向汇点建流量为</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00</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每天早上可以购买很多条新餐巾来满足当天条件，所以源点向早上建流量为</a:t>
            </a:r>
            <a:r>
              <a:rPr lang="en-US" altLang="zh-CN" dirty="0" err="1">
                <a:latin typeface="Microsoft YaHei" panose="020B0503020204020204" pitchFamily="34" charset="-122"/>
                <a:ea typeface="Microsoft YaHei" panose="020B0503020204020204" pitchFamily="34" charset="-122"/>
              </a:rPr>
              <a:t>inf</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对于晚上的旧餐巾有三种转移：</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一：留着不洗放到下一天，即对下一天晚上建容量为</a:t>
            </a:r>
            <a:r>
              <a:rPr lang="en-US" altLang="zh-CN" dirty="0" err="1">
                <a:latin typeface="Microsoft YaHei" panose="020B0503020204020204" pitchFamily="34" charset="-122"/>
                <a:ea typeface="Microsoft YaHei" panose="020B0503020204020204" pitchFamily="34" charset="-122"/>
              </a:rPr>
              <a:t>inf</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二：慢洗，可以洗很多条旧餐巾，所以向洗好的那天早上建容量为</a:t>
            </a:r>
            <a:r>
              <a:rPr lang="en-US" altLang="zh-CN" dirty="0" err="1">
                <a:latin typeface="Microsoft YaHei" panose="020B0503020204020204" pitchFamily="34" charset="-122"/>
                <a:ea typeface="Microsoft YaHei" panose="020B0503020204020204" pitchFamily="34" charset="-122"/>
              </a:rPr>
              <a:t>inf</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三：快洗，同上，建容量为</a:t>
            </a:r>
            <a:r>
              <a:rPr lang="en-US" altLang="zh-CN" dirty="0" err="1">
                <a:latin typeface="Microsoft YaHei" panose="020B0503020204020204" pitchFamily="34" charset="-122"/>
                <a:ea typeface="Microsoft YaHei" panose="020B0503020204020204" pitchFamily="34" charset="-122"/>
              </a:rPr>
              <a:t>inf</a:t>
            </a:r>
            <a:r>
              <a:rPr lang="zh-CN" altLang="en-US" dirty="0">
                <a:latin typeface="Microsoft YaHei" panose="020B0503020204020204" pitchFamily="34" charset="-122"/>
                <a:ea typeface="Microsoft YaHei" panose="020B0503020204020204" pitchFamily="34" charset="-122"/>
              </a:rPr>
              <a:t>费用为</a:t>
            </a:r>
            <a:r>
              <a:rPr lang="en-US" altLang="zh-CN" dirty="0">
                <a:latin typeface="Microsoft YaHei" panose="020B0503020204020204" pitchFamily="34" charset="-122"/>
                <a:ea typeface="Microsoft YaHei" panose="020B0503020204020204" pitchFamily="34" charset="-122"/>
              </a:rPr>
              <a:t>f</a:t>
            </a:r>
            <a:r>
              <a:rPr lang="zh-CN" altLang="en-US" dirty="0">
                <a:latin typeface="Microsoft YaHei" panose="020B0503020204020204" pitchFamily="34" charset="-122"/>
                <a:ea typeface="Microsoft YaHei" panose="020B0503020204020204" pitchFamily="34" charset="-122"/>
              </a:rPr>
              <a:t>的边。</a:t>
            </a:r>
            <a:br>
              <a:rPr lang="zh-CN" altLang="en-US"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最后跑一遍最小费用最大流即可，最小费用即是答案</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6730965"/>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路径覆盖</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48851" y="95585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400" b="1" dirty="0">
                <a:solidFill>
                  <a:srgbClr val="595959"/>
                </a:solidFill>
                <a:latin typeface="微软雅黑" panose="020B0503020204020204" pitchFamily="34" charset="-122"/>
                <a:sym typeface="Arial" panose="020B0604020202020204" pitchFamily="34" charset="0"/>
              </a:rPr>
              <a:t>例题</a:t>
            </a:r>
            <a:endParaRPr lang="en-US" altLang="zh-CN" sz="2400" b="1" dirty="0">
              <a:solidFill>
                <a:srgbClr val="595959"/>
              </a:solidFill>
              <a:latin typeface="微软雅黑" panose="020B0503020204020204" pitchFamily="34" charset="-122"/>
              <a:sym typeface="Arial" panose="020B0604020202020204" pitchFamily="34" charset="0"/>
            </a:endParaRP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369332"/>
          </a:xfrm>
          <a:prstGeom prst="rect">
            <a:avLst/>
          </a:prstGeom>
          <a:noFill/>
        </p:spPr>
        <p:txBody>
          <a:bodyPr wrap="square" rtlCol="0">
            <a:spAutoFit/>
          </a:bodyPr>
          <a:lstStyle/>
          <a:p>
            <a:r>
              <a:rPr lang="zh-CN" altLang="en-US" u="sng" dirty="0">
                <a:latin typeface="Microsoft YaHei" panose="020B0503020204020204" pitchFamily="34" charset="-122"/>
                <a:ea typeface="Microsoft YaHei" panose="020B0503020204020204" pitchFamily="34" charset="-122"/>
                <a:hlinkClick r:id="rId4"/>
              </a:rPr>
              <a:t>洛谷</a:t>
            </a:r>
            <a:r>
              <a:rPr lang="en-US" altLang="zh-CN" u="sng" dirty="0">
                <a:latin typeface="Microsoft YaHei" panose="020B0503020204020204" pitchFamily="34" charset="-122"/>
                <a:ea typeface="Microsoft YaHei" panose="020B0503020204020204" pitchFamily="34" charset="-122"/>
                <a:hlinkClick r:id="rId4"/>
              </a:rPr>
              <a:t>P4016 </a:t>
            </a:r>
            <a:r>
              <a:rPr lang="zh-CN" altLang="en-US" u="sng" dirty="0">
                <a:latin typeface="Microsoft YaHei" panose="020B0503020204020204" pitchFamily="34" charset="-122"/>
                <a:ea typeface="Microsoft YaHei" panose="020B0503020204020204" pitchFamily="34" charset="-122"/>
                <a:hlinkClick r:id="rId4"/>
              </a:rPr>
              <a:t>负载平衡问题</a:t>
            </a:r>
            <a:endParaRPr lang="en-US" altLang="zh-CN"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DB672A9-1382-A146-A4E9-98283ACF99F2}"/>
              </a:ext>
            </a:extLst>
          </p:cNvPr>
          <p:cNvSpPr/>
          <p:nvPr/>
        </p:nvSpPr>
        <p:spPr>
          <a:xfrm>
            <a:off x="1348851" y="1912676"/>
            <a:ext cx="9724157" cy="2862322"/>
          </a:xfrm>
          <a:prstGeom prst="rect">
            <a:avLst/>
          </a:prstGeom>
        </p:spPr>
        <p:txBody>
          <a:bodyPr wrap="square">
            <a:spAutoFit/>
          </a:bodyPr>
          <a:lstStyle/>
          <a:p>
            <a:r>
              <a:rPr lang="zh-CN" altLang="en-US" dirty="0"/>
              <a:t>分析：最后要求所有仓库的货物量一样，那么每个仓库的最终货物量就是货物总和的平均数</a:t>
            </a:r>
            <a:r>
              <a:rPr lang="en-US" altLang="zh-CN" dirty="0"/>
              <a:t>average</a:t>
            </a:r>
            <a:r>
              <a:rPr lang="zh-CN" altLang="en-US" dirty="0"/>
              <a:t>。</a:t>
            </a:r>
            <a:br>
              <a:rPr lang="zh-CN" altLang="en-US" dirty="0"/>
            </a:br>
            <a:r>
              <a:rPr lang="zh-CN" altLang="en-US" dirty="0"/>
              <a:t>设每个仓库货物量</a:t>
            </a:r>
            <a:r>
              <a:rPr lang="en-US" altLang="zh-CN" dirty="0"/>
              <a:t>w[</a:t>
            </a:r>
            <a:r>
              <a:rPr lang="en-US" altLang="zh-CN" dirty="0" err="1"/>
              <a:t>i</a:t>
            </a:r>
            <a:r>
              <a:rPr lang="en-US" altLang="zh-CN" dirty="0"/>
              <a:t>]</a:t>
            </a:r>
            <a:br>
              <a:rPr lang="en-US" altLang="zh-CN" dirty="0"/>
            </a:br>
            <a:r>
              <a:rPr lang="zh-CN" altLang="en-US" dirty="0"/>
              <a:t>如果一个仓库的货物量</a:t>
            </a:r>
            <a:r>
              <a:rPr lang="en-US" altLang="zh-CN" dirty="0"/>
              <a:t>&gt;</a:t>
            </a:r>
            <a:r>
              <a:rPr lang="en-US" altLang="zh-CN" dirty="0" err="1"/>
              <a:t>ave</a:t>
            </a:r>
            <a:r>
              <a:rPr lang="zh-CN" altLang="en-US" dirty="0"/>
              <a:t>，说明这个仓库要流出流量使得别的仓库到达平均值。</a:t>
            </a:r>
            <a:br>
              <a:rPr lang="zh-CN" altLang="en-US" dirty="0"/>
            </a:br>
            <a:r>
              <a:rPr lang="zh-CN" altLang="en-US" dirty="0"/>
              <a:t>如果一个仓库的货物量</a:t>
            </a:r>
            <a:r>
              <a:rPr lang="en-US" altLang="zh-CN" dirty="0"/>
              <a:t>&lt;</a:t>
            </a:r>
            <a:r>
              <a:rPr lang="en-US" altLang="zh-CN" dirty="0" err="1"/>
              <a:t>ave</a:t>
            </a:r>
            <a:r>
              <a:rPr lang="zh-CN" altLang="en-US" dirty="0"/>
              <a:t>，说明这个仓库要流入到达平均值。</a:t>
            </a:r>
            <a:br>
              <a:rPr lang="zh-CN" altLang="en-US" dirty="0"/>
            </a:br>
            <a:r>
              <a:rPr lang="zh-CN" altLang="en-US" dirty="0"/>
              <a:t>所以最大流就是流入</a:t>
            </a:r>
            <a:r>
              <a:rPr lang="en-US" altLang="zh-CN" dirty="0"/>
              <a:t>&lt;</a:t>
            </a:r>
            <a:r>
              <a:rPr lang="en-US" altLang="zh-CN" dirty="0" err="1"/>
              <a:t>ave</a:t>
            </a:r>
            <a:r>
              <a:rPr lang="zh-CN" altLang="en-US" dirty="0"/>
              <a:t>的仓库的流量。</a:t>
            </a:r>
            <a:br>
              <a:rPr lang="zh-CN" altLang="en-US" dirty="0"/>
            </a:br>
            <a:r>
              <a:rPr lang="zh-CN" altLang="en-US" dirty="0"/>
              <a:t>从源点对货物量</a:t>
            </a:r>
            <a:r>
              <a:rPr lang="en-US" altLang="zh-CN" dirty="0"/>
              <a:t>&gt;</a:t>
            </a:r>
            <a:r>
              <a:rPr lang="en-US" altLang="zh-CN" dirty="0" err="1"/>
              <a:t>ave</a:t>
            </a:r>
            <a:r>
              <a:rPr lang="zh-CN" altLang="en-US" dirty="0"/>
              <a:t>的仓库建流量为</a:t>
            </a:r>
            <a:r>
              <a:rPr lang="en-US" altLang="zh-CN" dirty="0"/>
              <a:t>w[</a:t>
            </a:r>
            <a:r>
              <a:rPr lang="en-US" altLang="zh-CN" dirty="0" err="1"/>
              <a:t>i</a:t>
            </a:r>
            <a:r>
              <a:rPr lang="en-US" altLang="zh-CN" dirty="0"/>
              <a:t>]−</a:t>
            </a:r>
            <a:r>
              <a:rPr lang="en-US" altLang="zh-CN" dirty="0" err="1"/>
              <a:t>ave</a:t>
            </a:r>
            <a:r>
              <a:rPr lang="zh-CN" altLang="en-US" dirty="0"/>
              <a:t>，费用为</a:t>
            </a:r>
            <a:r>
              <a:rPr lang="en-US" altLang="zh-CN" dirty="0"/>
              <a:t>0</a:t>
            </a:r>
            <a:r>
              <a:rPr lang="zh-CN" altLang="en-US" dirty="0"/>
              <a:t>的边。</a:t>
            </a:r>
            <a:br>
              <a:rPr lang="zh-CN" altLang="en-US" dirty="0"/>
            </a:br>
            <a:r>
              <a:rPr lang="zh-CN" altLang="en-US" dirty="0"/>
              <a:t>从货物量</a:t>
            </a:r>
            <a:r>
              <a:rPr lang="en-US" altLang="zh-CN" dirty="0"/>
              <a:t>&lt;</a:t>
            </a:r>
            <a:r>
              <a:rPr lang="en-US" altLang="zh-CN" dirty="0" err="1"/>
              <a:t>ave</a:t>
            </a:r>
            <a:r>
              <a:rPr lang="zh-CN" altLang="en-US" dirty="0"/>
              <a:t>的仓库建流量为</a:t>
            </a:r>
            <a:r>
              <a:rPr lang="en-US" altLang="zh-CN" dirty="0" err="1"/>
              <a:t>ave</a:t>
            </a:r>
            <a:r>
              <a:rPr lang="en-US" altLang="zh-CN" dirty="0"/>
              <a:t>−w[</a:t>
            </a:r>
            <a:r>
              <a:rPr lang="en-US" altLang="zh-CN" dirty="0" err="1"/>
              <a:t>i</a:t>
            </a:r>
            <a:r>
              <a:rPr lang="en-US" altLang="zh-CN" dirty="0"/>
              <a:t>] </a:t>
            </a:r>
            <a:r>
              <a:rPr lang="zh-CN" altLang="en-US" dirty="0"/>
              <a:t>，费用为</a:t>
            </a:r>
            <a:r>
              <a:rPr lang="en-US" altLang="zh-CN" dirty="0"/>
              <a:t>0</a:t>
            </a:r>
            <a:r>
              <a:rPr lang="zh-CN" altLang="en-US" dirty="0"/>
              <a:t>的边。</a:t>
            </a:r>
            <a:br>
              <a:rPr lang="zh-CN" altLang="en-US" dirty="0"/>
            </a:br>
            <a:r>
              <a:rPr lang="zh-CN" altLang="en-US" dirty="0"/>
              <a:t>按照题意对每个货物的两端建流量为</a:t>
            </a:r>
            <a:r>
              <a:rPr lang="en-US" altLang="zh-CN" dirty="0" err="1"/>
              <a:t>inf</a:t>
            </a:r>
            <a:r>
              <a:rPr lang="zh-CN" altLang="en-US" dirty="0"/>
              <a:t>，费用为</a:t>
            </a:r>
            <a:r>
              <a:rPr lang="en-US" altLang="zh-CN" dirty="0"/>
              <a:t>1</a:t>
            </a:r>
            <a:r>
              <a:rPr lang="zh-CN" altLang="en-US" dirty="0"/>
              <a:t>的边。</a:t>
            </a:r>
            <a:br>
              <a:rPr lang="zh-CN" altLang="en-US" dirty="0"/>
            </a:br>
            <a:r>
              <a:rPr lang="zh-CN" altLang="en-US" dirty="0"/>
              <a:t>跑一遍最小费用最大流即可。</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84675526"/>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078313"/>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FF</a:t>
            </a:r>
            <a:r>
              <a:rPr lang="zh-CN" altLang="en-US" dirty="0">
                <a:latin typeface="Microsoft YaHei" panose="020B0503020204020204" pitchFamily="34" charset="-122"/>
                <a:ea typeface="Microsoft YaHei" panose="020B0503020204020204" pitchFamily="34" charset="-122"/>
              </a:rPr>
              <a:t>算法的核心在于找</a:t>
            </a:r>
            <a:r>
              <a:rPr lang="zh-CN" altLang="en-US" b="1" dirty="0">
                <a:latin typeface="Microsoft YaHei" panose="020B0503020204020204" pitchFamily="34" charset="-122"/>
                <a:ea typeface="Microsoft YaHei" panose="020B0503020204020204" pitchFamily="34" charset="-122"/>
              </a:rPr>
              <a:t>增广路</a:t>
            </a:r>
            <a:r>
              <a:rPr lang="zh-CN" altLang="en-US" dirty="0">
                <a:latin typeface="Microsoft YaHei" panose="020B0503020204020204" pitchFamily="34" charset="-122"/>
                <a:ea typeface="Microsoft YaHei" panose="020B0503020204020204" pitchFamily="34" charset="-122"/>
              </a:rPr>
              <a:t>。何谓增广路？例如图中我首先选择</a:t>
            </a:r>
            <a:r>
              <a:rPr lang="en-US" altLang="zh-CN" dirty="0">
                <a:latin typeface="Microsoft YaHei" panose="020B0503020204020204" pitchFamily="34" charset="-122"/>
                <a:ea typeface="Microsoft YaHei" panose="020B0503020204020204" pitchFamily="34" charset="-122"/>
              </a:rPr>
              <a:t>1-&gt;2-&gt;3</a:t>
            </a:r>
            <a:r>
              <a:rPr lang="zh-CN" altLang="en-US" dirty="0">
                <a:latin typeface="Microsoft YaHei" panose="020B0503020204020204" pitchFamily="34" charset="-122"/>
                <a:ea typeface="Microsoft YaHei" panose="020B0503020204020204" pitchFamily="34" charset="-122"/>
              </a:rPr>
              <a:t>，这是一条增广路，提供</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流量；然后我们相应地</a:t>
            </a:r>
            <a:r>
              <a:rPr lang="zh-CN" altLang="en-US" b="1" dirty="0">
                <a:latin typeface="Microsoft YaHei" panose="020B0503020204020204" pitchFamily="34" charset="-122"/>
                <a:ea typeface="Microsoft YaHei" panose="020B0503020204020204" pitchFamily="34" charset="-122"/>
              </a:rPr>
              <a:t>扣除</a:t>
            </a:r>
            <a:r>
              <a:rPr lang="zh-CN" altLang="en-US" dirty="0">
                <a:latin typeface="Microsoft YaHei" panose="020B0503020204020204" pitchFamily="34" charset="-122"/>
                <a:ea typeface="Microsoft YaHei" panose="020B0503020204020204" pitchFamily="34" charset="-122"/>
              </a:rPr>
              <a:t>选择路径上各边的容量，</a:t>
            </a:r>
            <a:r>
              <a:rPr lang="en-US" altLang="zh-CN" dirty="0">
                <a:latin typeface="Microsoft YaHei" panose="020B0503020204020204" pitchFamily="34" charset="-122"/>
                <a:ea typeface="Microsoft YaHei" panose="020B0503020204020204" pitchFamily="34" charset="-122"/>
              </a:rPr>
              <a:t>1-&gt;2</a:t>
            </a:r>
            <a:r>
              <a:rPr lang="zh-CN" altLang="en-US" dirty="0">
                <a:latin typeface="Microsoft YaHei" panose="020B0503020204020204" pitchFamily="34" charset="-122"/>
                <a:ea typeface="Microsoft YaHei" panose="020B0503020204020204" pitchFamily="34" charset="-122"/>
              </a:rPr>
              <a:t>的容量变成</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2-&gt;3</a:t>
            </a:r>
            <a:r>
              <a:rPr lang="zh-CN" altLang="en-US" dirty="0">
                <a:latin typeface="Microsoft YaHei" panose="020B0503020204020204" pitchFamily="34" charset="-122"/>
                <a:ea typeface="Microsoft YaHei" panose="020B0503020204020204" pitchFamily="34" charset="-122"/>
              </a:rPr>
              <a:t>的容量变成</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，这时的容量称为</a:t>
            </a:r>
            <a:r>
              <a:rPr lang="zh-CN" altLang="en-US" b="1" dirty="0">
                <a:latin typeface="Microsoft YaHei" panose="020B0503020204020204" pitchFamily="34" charset="-122"/>
                <a:ea typeface="Microsoft YaHei" panose="020B0503020204020204" pitchFamily="34" charset="-122"/>
              </a:rPr>
              <a:t>残余容量</a:t>
            </a:r>
            <a:r>
              <a:rPr lang="zh-CN" altLang="en-US" dirty="0">
                <a:latin typeface="Microsoft YaHei" panose="020B0503020204020204" pitchFamily="34" charset="-122"/>
                <a:ea typeface="Microsoft YaHei" panose="020B0503020204020204" pitchFamily="34" charset="-122"/>
              </a:rPr>
              <a:t>。然后我们再找到</a:t>
            </a:r>
            <a:r>
              <a:rPr lang="en-US" altLang="zh-CN" dirty="0">
                <a:latin typeface="Microsoft YaHei" panose="020B0503020204020204" pitchFamily="34" charset="-122"/>
                <a:ea typeface="Microsoft YaHei" panose="020B0503020204020204" pitchFamily="34" charset="-122"/>
              </a:rPr>
              <a:t>1-&gt;2-&gt;4-&gt;3</a:t>
            </a:r>
            <a:r>
              <a:rPr lang="zh-CN" altLang="en-US" dirty="0">
                <a:latin typeface="Microsoft YaHei" panose="020B0503020204020204" pitchFamily="34" charset="-122"/>
                <a:ea typeface="Microsoft YaHei" panose="020B0503020204020204" pitchFamily="34" charset="-122"/>
              </a:rPr>
              <a:t>这条路径，按残余容量计算流量，它提供</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流量（选择这两条路的顺序可以颠倒）。</a:t>
            </a:r>
            <a:r>
              <a:rPr lang="en-US" altLang="zh-CN" dirty="0">
                <a:latin typeface="Microsoft YaHei" panose="020B0503020204020204" pitchFamily="34" charset="-122"/>
                <a:ea typeface="Microsoft YaHei" panose="020B0503020204020204" pitchFamily="34" charset="-122"/>
              </a:rPr>
              <a:t>1-&gt;2-&gt;4-&gt;3</a:t>
            </a:r>
            <a:r>
              <a:rPr lang="zh-CN" altLang="en-US" dirty="0">
                <a:latin typeface="Microsoft YaHei" panose="020B0503020204020204" pitchFamily="34" charset="-122"/>
                <a:ea typeface="Microsoft YaHei" panose="020B0503020204020204" pitchFamily="34" charset="-122"/>
              </a:rPr>
              <a:t>也是一条增广路。</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增广路</a:t>
            </a:r>
            <a:r>
              <a:rPr lang="zh-CN" altLang="en-US" dirty="0">
                <a:latin typeface="Microsoft YaHei" panose="020B0503020204020204" pitchFamily="34" charset="-122"/>
                <a:ea typeface="Microsoft YaHei" panose="020B0503020204020204" pitchFamily="34" charset="-122"/>
              </a:rPr>
              <a:t>，是从源点到汇点的路径，其上所有边的残余容量均大于</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FF</a:t>
            </a:r>
            <a:r>
              <a:rPr lang="zh-CN" altLang="en-US" dirty="0">
                <a:latin typeface="Microsoft YaHei" panose="020B0503020204020204" pitchFamily="34" charset="-122"/>
                <a:ea typeface="Microsoft YaHei" panose="020B0503020204020204" pitchFamily="34" charset="-122"/>
              </a:rPr>
              <a:t>算法就是不断寻找增广路，直到找不到为止。但，这个算法一定是正确的吗？</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F656F470-7837-F141-AB33-7CD951E9404C}"/>
              </a:ext>
            </a:extLst>
          </p:cNvPr>
          <p:cNvPicPr>
            <a:picLocks noChangeAspect="1"/>
          </p:cNvPicPr>
          <p:nvPr/>
        </p:nvPicPr>
        <p:blipFill>
          <a:blip r:embed="rId4"/>
          <a:stretch>
            <a:fillRect/>
          </a:stretch>
        </p:blipFill>
        <p:spPr>
          <a:xfrm>
            <a:off x="3986755" y="2609922"/>
            <a:ext cx="3513975" cy="3163072"/>
          </a:xfrm>
          <a:prstGeom prst="rect">
            <a:avLst/>
          </a:prstGeom>
        </p:spPr>
      </p:pic>
    </p:spTree>
    <p:extLst>
      <p:ext uri="{BB962C8B-B14F-4D97-AF65-F5344CB8AC3E}">
        <p14:creationId xmlns:p14="http://schemas.microsoft.com/office/powerpoint/2010/main" val="2000512128"/>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355312"/>
          </a:xfrm>
          <a:prstGeom prst="rect">
            <a:avLst/>
          </a:prstGeom>
          <a:noFill/>
        </p:spPr>
        <p:txBody>
          <a:bodyPr wrap="square"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					</a:t>
            </a:r>
          </a:p>
          <a:p>
            <a:r>
              <a:rPr kumimoji="1" lang="en-US" altLang="zh-CN" dirty="0">
                <a:latin typeface="Microsoft YaHei" panose="020B0503020204020204" pitchFamily="34" charset="-122"/>
                <a:ea typeface="Microsoft YaHei" panose="020B0503020204020204" pitchFamily="34" charset="-122"/>
              </a:rPr>
              <a:t>					-&gt;</a:t>
            </a: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如果我们首先找到了</a:t>
            </a:r>
            <a:r>
              <a:rPr lang="en-US" altLang="zh-CN" dirty="0">
                <a:latin typeface="Microsoft YaHei" panose="020B0503020204020204" pitchFamily="34" charset="-122"/>
                <a:ea typeface="Microsoft YaHei" panose="020B0503020204020204" pitchFamily="34" charset="-122"/>
              </a:rPr>
              <a:t>1-&gt;2-&gt;3-&gt;4</a:t>
            </a:r>
            <a:r>
              <a:rPr lang="zh-CN" altLang="en-US" dirty="0">
                <a:latin typeface="Microsoft YaHei" panose="020B0503020204020204" pitchFamily="34" charset="-122"/>
                <a:ea typeface="Microsoft YaHei" panose="020B0503020204020204" pitchFamily="34" charset="-122"/>
              </a:rPr>
              <a:t>这条边，那么残余网络会这样变化。</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现在已经找不到任何增广路了，最终求得最大流是</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。但是，很明显，如果我们分别走</a:t>
            </a:r>
            <a:r>
              <a:rPr lang="en-US" altLang="zh-CN" dirty="0">
                <a:latin typeface="Microsoft YaHei" panose="020B0503020204020204" pitchFamily="34" charset="-122"/>
                <a:ea typeface="Microsoft YaHei" panose="020B0503020204020204" pitchFamily="34" charset="-122"/>
              </a:rPr>
              <a:t>1-&gt;3-&gt;4</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1-&gt;2-&gt;4</a:t>
            </a:r>
            <a:r>
              <a:rPr lang="zh-CN" altLang="en-US" dirty="0">
                <a:latin typeface="Microsoft YaHei" panose="020B0503020204020204" pitchFamily="34" charset="-122"/>
                <a:ea typeface="Microsoft YaHei" panose="020B0503020204020204" pitchFamily="34" charset="-122"/>
              </a:rPr>
              <a:t>，是可以得到</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的最大流的。</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FE4E465-AE3E-7B4D-A0E8-D590A3578DDF}"/>
              </a:ext>
            </a:extLst>
          </p:cNvPr>
          <p:cNvPicPr>
            <a:picLocks noChangeAspect="1"/>
          </p:cNvPicPr>
          <p:nvPr/>
        </p:nvPicPr>
        <p:blipFill>
          <a:blip r:embed="rId4"/>
          <a:stretch>
            <a:fillRect/>
          </a:stretch>
        </p:blipFill>
        <p:spPr>
          <a:xfrm>
            <a:off x="644993" y="1481029"/>
            <a:ext cx="5003427" cy="4102567"/>
          </a:xfrm>
          <a:prstGeom prst="rect">
            <a:avLst/>
          </a:prstGeom>
        </p:spPr>
      </p:pic>
      <p:pic>
        <p:nvPicPr>
          <p:cNvPr id="5" name="图片 4">
            <a:extLst>
              <a:ext uri="{FF2B5EF4-FFF2-40B4-BE49-F238E27FC236}">
                <a16:creationId xmlns:a16="http://schemas.microsoft.com/office/drawing/2014/main" id="{0F561330-10BF-BD47-8804-E2812E5A21D5}"/>
              </a:ext>
            </a:extLst>
          </p:cNvPr>
          <p:cNvPicPr>
            <a:picLocks noChangeAspect="1"/>
          </p:cNvPicPr>
          <p:nvPr/>
        </p:nvPicPr>
        <p:blipFill>
          <a:blip r:embed="rId5"/>
          <a:stretch>
            <a:fillRect/>
          </a:stretch>
        </p:blipFill>
        <p:spPr>
          <a:xfrm>
            <a:off x="6489054" y="1215643"/>
            <a:ext cx="5410020" cy="4376558"/>
          </a:xfrm>
          <a:prstGeom prst="rect">
            <a:avLst/>
          </a:prstGeom>
        </p:spPr>
      </p:pic>
    </p:spTree>
    <p:extLst>
      <p:ext uri="{BB962C8B-B14F-4D97-AF65-F5344CB8AC3E}">
        <p14:creationId xmlns:p14="http://schemas.microsoft.com/office/powerpoint/2010/main" val="4089253582"/>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4801314"/>
          </a:xfrm>
          <a:prstGeom prst="rect">
            <a:avLst/>
          </a:prstGeom>
          <a:noFill/>
        </p:spPr>
        <p:txBody>
          <a:bodyPr wrap="square"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					</a:t>
            </a:r>
          </a:p>
          <a:p>
            <a:r>
              <a:rPr kumimoji="1" lang="en-US" altLang="zh-CN" dirty="0">
                <a:latin typeface="Microsoft YaHei" panose="020B0503020204020204" pitchFamily="34" charset="-122"/>
                <a:ea typeface="Microsoft YaHei" panose="020B0503020204020204" pitchFamily="34" charset="-122"/>
              </a:rPr>
              <a:t>					</a:t>
            </a: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为了解决这个问题，我们引入</a:t>
            </a:r>
            <a:r>
              <a:rPr lang="zh-CN" altLang="en-US" b="1" dirty="0">
                <a:latin typeface="Microsoft YaHei" panose="020B0503020204020204" pitchFamily="34" charset="-122"/>
                <a:ea typeface="Microsoft YaHei" panose="020B0503020204020204" pitchFamily="34" charset="-122"/>
              </a:rPr>
              <a:t>反向边</a:t>
            </a:r>
            <a:r>
              <a:rPr lang="zh-CN" altLang="en-US" dirty="0">
                <a:latin typeface="Microsoft YaHei" panose="020B0503020204020204" pitchFamily="34" charset="-122"/>
                <a:ea typeface="Microsoft YaHei" panose="020B0503020204020204" pitchFamily="34" charset="-122"/>
              </a:rPr>
              <a:t>。在建边的同时，在反方向建一条边权为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的边。</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2A930F8D-A4F1-DE4E-BED8-D8554449D73D}"/>
              </a:ext>
            </a:extLst>
          </p:cNvPr>
          <p:cNvPicPr>
            <a:picLocks noChangeAspect="1"/>
          </p:cNvPicPr>
          <p:nvPr/>
        </p:nvPicPr>
        <p:blipFill>
          <a:blip r:embed="rId4"/>
          <a:stretch>
            <a:fillRect/>
          </a:stretch>
        </p:blipFill>
        <p:spPr>
          <a:xfrm>
            <a:off x="3507463" y="1449523"/>
            <a:ext cx="4874054" cy="4057016"/>
          </a:xfrm>
          <a:prstGeom prst="rect">
            <a:avLst/>
          </a:prstGeom>
        </p:spPr>
      </p:pic>
    </p:spTree>
    <p:extLst>
      <p:ext uri="{BB962C8B-B14F-4D97-AF65-F5344CB8AC3E}">
        <p14:creationId xmlns:p14="http://schemas.microsoft.com/office/powerpoint/2010/main" val="2226134381"/>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355312"/>
          </a:xfrm>
          <a:prstGeom prst="rect">
            <a:avLst/>
          </a:prstGeom>
          <a:noFill/>
        </p:spPr>
        <p:txBody>
          <a:bodyPr wrap="square"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					</a:t>
            </a:r>
          </a:p>
          <a:p>
            <a:r>
              <a:rPr kumimoji="1" lang="en-US" altLang="zh-CN" dirty="0">
                <a:latin typeface="Microsoft YaHei" panose="020B0503020204020204" pitchFamily="34" charset="-122"/>
                <a:ea typeface="Microsoft YaHei" panose="020B0503020204020204" pitchFamily="34" charset="-122"/>
              </a:rPr>
              <a:t>					-&gt;</a:t>
            </a: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我们仍然选择</a:t>
            </a:r>
            <a:r>
              <a:rPr lang="en-US" altLang="zh-CN" dirty="0">
                <a:latin typeface="Microsoft YaHei" panose="020B0503020204020204" pitchFamily="34" charset="-122"/>
                <a:ea typeface="Microsoft YaHei" panose="020B0503020204020204" pitchFamily="34" charset="-122"/>
              </a:rPr>
              <a:t>1-&gt;2-&gt;3-&gt;4</a:t>
            </a:r>
            <a:r>
              <a:rPr lang="zh-CN" altLang="en-US" dirty="0">
                <a:latin typeface="Microsoft YaHei" panose="020B0503020204020204" pitchFamily="34" charset="-122"/>
                <a:ea typeface="Microsoft YaHei" panose="020B0503020204020204" pitchFamily="34" charset="-122"/>
              </a:rPr>
              <a:t>，但在扣除正向边的容量时，反向边要</a:t>
            </a:r>
            <a:r>
              <a:rPr lang="zh-CN" altLang="en-US" b="1" dirty="0">
                <a:latin typeface="Microsoft YaHei" panose="020B0503020204020204" pitchFamily="34" charset="-122"/>
                <a:ea typeface="Microsoft YaHei" panose="020B0503020204020204" pitchFamily="34" charset="-122"/>
              </a:rPr>
              <a:t>加上</a:t>
            </a:r>
            <a:r>
              <a:rPr lang="zh-CN" altLang="en-US" dirty="0">
                <a:latin typeface="Microsoft YaHei" panose="020B0503020204020204" pitchFamily="34" charset="-122"/>
                <a:ea typeface="Microsoft YaHei" panose="020B0503020204020204" pitchFamily="34" charset="-122"/>
              </a:rPr>
              <a:t>等量的容量。</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这时我们可以另外找到一条增广路：</a:t>
            </a:r>
            <a:r>
              <a:rPr lang="en-US" altLang="zh-CN" dirty="0">
                <a:latin typeface="Microsoft YaHei" panose="020B0503020204020204" pitchFamily="34" charset="-122"/>
                <a:ea typeface="Microsoft YaHei" panose="020B0503020204020204" pitchFamily="34" charset="-122"/>
              </a:rPr>
              <a:t>1-&gt;3-&gt;2-&gt;4</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注意看，现在我们同时选择了</a:t>
            </a:r>
            <a:r>
              <a:rPr lang="en-US" altLang="zh-CN" dirty="0">
                <a:latin typeface="Microsoft YaHei" panose="020B0503020204020204" pitchFamily="34" charset="-122"/>
                <a:ea typeface="Microsoft YaHei" panose="020B0503020204020204" pitchFamily="34" charset="-122"/>
              </a:rPr>
              <a:t>2-&gt;3</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3-&gt;2</a:t>
            </a:r>
            <a:r>
              <a:rPr lang="zh-CN" altLang="en-US" dirty="0">
                <a:latin typeface="Microsoft YaHei" panose="020B0503020204020204" pitchFamily="34" charset="-122"/>
                <a:ea typeface="Microsoft YaHei" panose="020B0503020204020204" pitchFamily="34" charset="-122"/>
              </a:rPr>
              <a:t>两条边，我们可以认为，这两条边上的水流</a:t>
            </a:r>
            <a:r>
              <a:rPr lang="zh-CN" altLang="en-US" b="1" dirty="0">
                <a:latin typeface="Microsoft YaHei" panose="020B0503020204020204" pitchFamily="34" charset="-122"/>
                <a:ea typeface="Microsoft YaHei" panose="020B0503020204020204" pitchFamily="34" charset="-122"/>
              </a:rPr>
              <a:t>抵消</a:t>
            </a:r>
            <a:r>
              <a:rPr lang="zh-CN" altLang="en-US" dirty="0">
                <a:latin typeface="Microsoft YaHei" panose="020B0503020204020204" pitchFamily="34" charset="-122"/>
                <a:ea typeface="Microsoft YaHei" panose="020B0503020204020204" pitchFamily="34" charset="-122"/>
              </a:rPr>
              <a:t>了。所以实际上选择的路径就是</a:t>
            </a:r>
            <a:r>
              <a:rPr lang="en-US" altLang="zh-CN" dirty="0">
                <a:latin typeface="Microsoft YaHei" panose="020B0503020204020204" pitchFamily="34" charset="-122"/>
                <a:ea typeface="Microsoft YaHei" panose="020B0503020204020204" pitchFamily="34" charset="-122"/>
              </a:rPr>
              <a:t>1-&gt;3-&gt;4</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1-&gt;2-&gt;4</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7424E6F-3F94-C948-AF75-C8C8C28363B4}"/>
              </a:ext>
            </a:extLst>
          </p:cNvPr>
          <p:cNvPicPr>
            <a:picLocks noChangeAspect="1"/>
          </p:cNvPicPr>
          <p:nvPr/>
        </p:nvPicPr>
        <p:blipFill>
          <a:blip r:embed="rId4"/>
          <a:stretch>
            <a:fillRect/>
          </a:stretch>
        </p:blipFill>
        <p:spPr>
          <a:xfrm>
            <a:off x="1079560" y="1602652"/>
            <a:ext cx="4784358" cy="3930256"/>
          </a:xfrm>
          <a:prstGeom prst="rect">
            <a:avLst/>
          </a:prstGeom>
        </p:spPr>
      </p:pic>
      <p:pic>
        <p:nvPicPr>
          <p:cNvPr id="6" name="图片 5">
            <a:extLst>
              <a:ext uri="{FF2B5EF4-FFF2-40B4-BE49-F238E27FC236}">
                <a16:creationId xmlns:a16="http://schemas.microsoft.com/office/drawing/2014/main" id="{EA7C086B-A313-FD4F-9BBA-338D15863675}"/>
              </a:ext>
            </a:extLst>
          </p:cNvPr>
          <p:cNvPicPr>
            <a:picLocks noChangeAspect="1"/>
          </p:cNvPicPr>
          <p:nvPr/>
        </p:nvPicPr>
        <p:blipFill>
          <a:blip r:embed="rId5"/>
          <a:stretch>
            <a:fillRect/>
          </a:stretch>
        </p:blipFill>
        <p:spPr>
          <a:xfrm>
            <a:off x="6448769" y="1481029"/>
            <a:ext cx="5009889" cy="4129188"/>
          </a:xfrm>
          <a:prstGeom prst="rect">
            <a:avLst/>
          </a:prstGeom>
        </p:spPr>
      </p:pic>
    </p:spTree>
    <p:extLst>
      <p:ext uri="{BB962C8B-B14F-4D97-AF65-F5344CB8AC3E}">
        <p14:creationId xmlns:p14="http://schemas.microsoft.com/office/powerpoint/2010/main" val="2864752076"/>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图文框 64"/>
          <p:cNvSpPr/>
          <p:nvPr/>
        </p:nvSpPr>
        <p:spPr>
          <a:xfrm>
            <a:off x="0" y="0"/>
            <a:ext cx="12192000" cy="6858000"/>
          </a:xfrm>
          <a:prstGeom prst="frame">
            <a:avLst>
              <a:gd name="adj1" fmla="val 375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p:cNvGrpSpPr/>
          <p:nvPr/>
        </p:nvGrpSpPr>
        <p:grpSpPr>
          <a:xfrm>
            <a:off x="522940" y="516970"/>
            <a:ext cx="4099859" cy="391281"/>
            <a:chOff x="522940" y="516970"/>
            <a:chExt cx="4099859" cy="391281"/>
          </a:xfrm>
        </p:grpSpPr>
        <p:sp>
          <p:nvSpPr>
            <p:cNvPr id="67" name="稻壳儿小白白(http://dwz.cn/Wu2UP)"/>
            <p:cNvSpPr txBox="1">
              <a:spLocks noChangeArrowheads="1"/>
            </p:cNvSpPr>
            <p:nvPr/>
          </p:nvSpPr>
          <p:spPr bwMode="auto">
            <a:xfrm>
              <a:off x="1420238" y="554257"/>
              <a:ext cx="3202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b="1" dirty="0">
                  <a:solidFill>
                    <a:srgbClr val="595959"/>
                  </a:solidFill>
                  <a:ea typeface="方正兰亭粗黑简体" panose="02000000000000000000" pitchFamily="2" charset="-122"/>
                  <a:sym typeface="Arial" panose="020B0604020202020204" pitchFamily="34" charset="0"/>
                </a:rPr>
                <a:t>最大流</a:t>
              </a:r>
              <a:endParaRPr lang="en-US" altLang="zh-CN" sz="2000" b="1" dirty="0">
                <a:solidFill>
                  <a:srgbClr val="595959"/>
                </a:solidFill>
                <a:ea typeface="方正兰亭粗黑简体" panose="02000000000000000000" pitchFamily="2" charset="-122"/>
                <a:sym typeface="Arial" panose="020B0604020202020204" pitchFamily="34" charset="0"/>
              </a:endParaRPr>
            </a:p>
          </p:txBody>
        </p:sp>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40" y="516970"/>
              <a:ext cx="769909" cy="391281"/>
            </a:xfrm>
            <a:prstGeom prst="rect">
              <a:avLst/>
            </a:prstGeom>
          </p:spPr>
        </p:pic>
      </p:grpSp>
      <p:sp>
        <p:nvSpPr>
          <p:cNvPr id="69" name="Rectangle 20">
            <a:extLst>
              <a:ext uri="{FF2B5EF4-FFF2-40B4-BE49-F238E27FC236}">
                <a16:creationId xmlns:a16="http://schemas.microsoft.com/office/drawing/2014/main" id="{01E12C9D-47A2-9745-B0A7-A7F5176E767B}"/>
              </a:ext>
            </a:extLst>
          </p:cNvPr>
          <p:cNvSpPr/>
          <p:nvPr/>
        </p:nvSpPr>
        <p:spPr>
          <a:xfrm>
            <a:off x="874378" y="1231245"/>
            <a:ext cx="410364" cy="30293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1">
            <a:extLst>
              <a:ext uri="{FF2B5EF4-FFF2-40B4-BE49-F238E27FC236}">
                <a16:creationId xmlns:a16="http://schemas.microsoft.com/office/drawing/2014/main" id="{0F99675D-2245-7343-A914-69FFEFCF3315}"/>
              </a:ext>
            </a:extLst>
          </p:cNvPr>
          <p:cNvSpPr/>
          <p:nvPr/>
        </p:nvSpPr>
        <p:spPr>
          <a:xfrm>
            <a:off x="810269" y="1178095"/>
            <a:ext cx="410364" cy="3029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5">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稻壳儿小白白(http://dwz.cn/Wu2UP)">
            <a:extLst>
              <a:ext uri="{FF2B5EF4-FFF2-40B4-BE49-F238E27FC236}">
                <a16:creationId xmlns:a16="http://schemas.microsoft.com/office/drawing/2014/main" id="{9D292B8A-CB41-FF43-8650-F7BB18ED67FC}"/>
              </a:ext>
            </a:extLst>
          </p:cNvPr>
          <p:cNvSpPr txBox="1">
            <a:spLocks noChangeArrowheads="1"/>
          </p:cNvSpPr>
          <p:nvPr/>
        </p:nvSpPr>
        <p:spPr bwMode="auto">
          <a:xfrm>
            <a:off x="1337056" y="1030977"/>
            <a:ext cx="336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2400" b="1" dirty="0">
                <a:solidFill>
                  <a:srgbClr val="595959"/>
                </a:solidFill>
                <a:latin typeface="微软雅黑" panose="020B0503020204020204" pitchFamily="34" charset="-122"/>
              </a:rPr>
              <a:t> Ford-Fulkerson</a:t>
            </a:r>
            <a:r>
              <a:rPr lang="zh-CN" altLang="en-US" sz="2400" b="1" dirty="0">
                <a:solidFill>
                  <a:srgbClr val="595959"/>
                </a:solidFill>
                <a:latin typeface="微软雅黑" panose="020B0503020204020204" pitchFamily="34" charset="-122"/>
              </a:rPr>
              <a:t>算法</a:t>
            </a:r>
          </a:p>
        </p:txBody>
      </p:sp>
      <p:sp>
        <p:nvSpPr>
          <p:cNvPr id="13" name="稻壳儿小白白(http://dwz.cn/Wu2UP)">
            <a:extLst>
              <a:ext uri="{FF2B5EF4-FFF2-40B4-BE49-F238E27FC236}">
                <a16:creationId xmlns:a16="http://schemas.microsoft.com/office/drawing/2014/main" id="{940C39F9-6BD3-134E-960E-1C5D371AC133}"/>
              </a:ext>
            </a:extLst>
          </p:cNvPr>
          <p:cNvSpPr txBox="1">
            <a:spLocks noChangeArrowheads="1"/>
          </p:cNvSpPr>
          <p:nvPr/>
        </p:nvSpPr>
        <p:spPr bwMode="auto">
          <a:xfrm>
            <a:off x="1351122" y="3447101"/>
            <a:ext cx="1037097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endParaRPr lang="en-US" altLang="zh-CN" dirty="0"/>
          </a:p>
          <a:p>
            <a:endParaRPr lang="zh-CN" altLang="zh-CN" dirty="0"/>
          </a:p>
          <a:p>
            <a:endParaRPr lang="zh-CN" altLang="en-US" sz="1600" dirty="0"/>
          </a:p>
        </p:txBody>
      </p:sp>
      <p:sp>
        <p:nvSpPr>
          <p:cNvPr id="4" name="文本框 3">
            <a:extLst>
              <a:ext uri="{FF2B5EF4-FFF2-40B4-BE49-F238E27FC236}">
                <a16:creationId xmlns:a16="http://schemas.microsoft.com/office/drawing/2014/main" id="{F2A6F2AB-5239-0A4B-91FC-764F2E21A183}"/>
              </a:ext>
            </a:extLst>
          </p:cNvPr>
          <p:cNvSpPr txBox="1"/>
          <p:nvPr/>
        </p:nvSpPr>
        <p:spPr>
          <a:xfrm>
            <a:off x="1348851" y="1449523"/>
            <a:ext cx="9846365" cy="5355312"/>
          </a:xfrm>
          <a:prstGeom prst="rect">
            <a:avLst/>
          </a:prstGeom>
          <a:noFill/>
        </p:spPr>
        <p:txBody>
          <a:bodyPr wrap="square" rtlCol="0">
            <a:spAutoFit/>
          </a:bodyPr>
          <a:lstStyle/>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					</a:t>
            </a:r>
          </a:p>
          <a:p>
            <a:r>
              <a:rPr kumimoji="1" lang="en-US" altLang="zh-CN" dirty="0">
                <a:latin typeface="Microsoft YaHei" panose="020B0503020204020204" pitchFamily="34" charset="-122"/>
                <a:ea typeface="Microsoft YaHei" panose="020B0503020204020204" pitchFamily="34" charset="-122"/>
              </a:rPr>
              <a:t>					-&gt;</a:t>
            </a: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我们仍然选择</a:t>
            </a:r>
            <a:r>
              <a:rPr lang="en-US" altLang="zh-CN" dirty="0">
                <a:latin typeface="Microsoft YaHei" panose="020B0503020204020204" pitchFamily="34" charset="-122"/>
                <a:ea typeface="Microsoft YaHei" panose="020B0503020204020204" pitchFamily="34" charset="-122"/>
              </a:rPr>
              <a:t>1-&gt;2-&gt;3-&gt;4</a:t>
            </a:r>
            <a:r>
              <a:rPr lang="zh-CN" altLang="en-US" dirty="0">
                <a:latin typeface="Microsoft YaHei" panose="020B0503020204020204" pitchFamily="34" charset="-122"/>
                <a:ea typeface="Microsoft YaHei" panose="020B0503020204020204" pitchFamily="34" charset="-122"/>
              </a:rPr>
              <a:t>，但在扣除正向边的容量时，反向边要</a:t>
            </a:r>
            <a:r>
              <a:rPr lang="zh-CN" altLang="en-US" b="1" dirty="0">
                <a:latin typeface="Microsoft YaHei" panose="020B0503020204020204" pitchFamily="34" charset="-122"/>
                <a:ea typeface="Microsoft YaHei" panose="020B0503020204020204" pitchFamily="34" charset="-122"/>
              </a:rPr>
              <a:t>加上</a:t>
            </a:r>
            <a:r>
              <a:rPr lang="zh-CN" altLang="en-US" dirty="0">
                <a:latin typeface="Microsoft YaHei" panose="020B0503020204020204" pitchFamily="34" charset="-122"/>
                <a:ea typeface="Microsoft YaHei" panose="020B0503020204020204" pitchFamily="34" charset="-122"/>
              </a:rPr>
              <a:t>等量的容量。</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这时我们可以另外找到一条增广路：</a:t>
            </a:r>
            <a:r>
              <a:rPr lang="en-US" altLang="zh-CN" dirty="0">
                <a:latin typeface="Microsoft YaHei" panose="020B0503020204020204" pitchFamily="34" charset="-122"/>
                <a:ea typeface="Microsoft YaHei" panose="020B0503020204020204" pitchFamily="34" charset="-122"/>
              </a:rPr>
              <a:t>1-&gt;3-&gt;2-&gt;4</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注意看，现在我们同时选择了</a:t>
            </a:r>
            <a:r>
              <a:rPr lang="en-US" altLang="zh-CN" dirty="0">
                <a:latin typeface="Microsoft YaHei" panose="020B0503020204020204" pitchFamily="34" charset="-122"/>
                <a:ea typeface="Microsoft YaHei" panose="020B0503020204020204" pitchFamily="34" charset="-122"/>
              </a:rPr>
              <a:t>2-&gt;3</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3-&gt;2</a:t>
            </a:r>
            <a:r>
              <a:rPr lang="zh-CN" altLang="en-US" dirty="0">
                <a:latin typeface="Microsoft YaHei" panose="020B0503020204020204" pitchFamily="34" charset="-122"/>
                <a:ea typeface="Microsoft YaHei" panose="020B0503020204020204" pitchFamily="34" charset="-122"/>
              </a:rPr>
              <a:t>两条边，我们可以认为，这两条边上的水流</a:t>
            </a:r>
            <a:r>
              <a:rPr lang="zh-CN" altLang="en-US" b="1" dirty="0">
                <a:latin typeface="Microsoft YaHei" panose="020B0503020204020204" pitchFamily="34" charset="-122"/>
                <a:ea typeface="Microsoft YaHei" panose="020B0503020204020204" pitchFamily="34" charset="-122"/>
              </a:rPr>
              <a:t>抵消</a:t>
            </a:r>
            <a:r>
              <a:rPr lang="zh-CN" altLang="en-US" dirty="0">
                <a:latin typeface="Microsoft YaHei" panose="020B0503020204020204" pitchFamily="34" charset="-122"/>
                <a:ea typeface="Microsoft YaHei" panose="020B0503020204020204" pitchFamily="34" charset="-122"/>
              </a:rPr>
              <a:t>了。所以实际上选择的路径就是</a:t>
            </a:r>
            <a:r>
              <a:rPr lang="en-US" altLang="zh-CN" dirty="0">
                <a:latin typeface="Microsoft YaHei" panose="020B0503020204020204" pitchFamily="34" charset="-122"/>
                <a:ea typeface="Microsoft YaHei" panose="020B0503020204020204" pitchFamily="34" charset="-122"/>
              </a:rPr>
              <a:t>1-&gt;3-&gt;4</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1-&gt;2-&gt;4</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07424E6F-3F94-C948-AF75-C8C8C28363B4}"/>
              </a:ext>
            </a:extLst>
          </p:cNvPr>
          <p:cNvPicPr>
            <a:picLocks noChangeAspect="1"/>
          </p:cNvPicPr>
          <p:nvPr/>
        </p:nvPicPr>
        <p:blipFill>
          <a:blip r:embed="rId4"/>
          <a:stretch>
            <a:fillRect/>
          </a:stretch>
        </p:blipFill>
        <p:spPr>
          <a:xfrm>
            <a:off x="1079560" y="1602652"/>
            <a:ext cx="4784358" cy="3930256"/>
          </a:xfrm>
          <a:prstGeom prst="rect">
            <a:avLst/>
          </a:prstGeom>
        </p:spPr>
      </p:pic>
      <p:pic>
        <p:nvPicPr>
          <p:cNvPr id="6" name="图片 5">
            <a:extLst>
              <a:ext uri="{FF2B5EF4-FFF2-40B4-BE49-F238E27FC236}">
                <a16:creationId xmlns:a16="http://schemas.microsoft.com/office/drawing/2014/main" id="{EA7C086B-A313-FD4F-9BBA-338D15863675}"/>
              </a:ext>
            </a:extLst>
          </p:cNvPr>
          <p:cNvPicPr>
            <a:picLocks noChangeAspect="1"/>
          </p:cNvPicPr>
          <p:nvPr/>
        </p:nvPicPr>
        <p:blipFill>
          <a:blip r:embed="rId5"/>
          <a:stretch>
            <a:fillRect/>
          </a:stretch>
        </p:blipFill>
        <p:spPr>
          <a:xfrm>
            <a:off x="6448769" y="1481029"/>
            <a:ext cx="5009889" cy="4129188"/>
          </a:xfrm>
          <a:prstGeom prst="rect">
            <a:avLst/>
          </a:prstGeom>
        </p:spPr>
      </p:pic>
    </p:spTree>
    <p:extLst>
      <p:ext uri="{BB962C8B-B14F-4D97-AF65-F5344CB8AC3E}">
        <p14:creationId xmlns:p14="http://schemas.microsoft.com/office/powerpoint/2010/main" val="3537472080"/>
      </p:ext>
    </p:extLst>
  </p:cSld>
  <p:clrMapOvr>
    <a:masterClrMapping/>
  </p:clrMapOvr>
  <mc:AlternateContent xmlns:mc="http://schemas.openxmlformats.org/markup-compatibility/2006" xmlns:p14="http://schemas.microsoft.com/office/powerpoint/2010/main">
    <mc:Choice Requires="p14">
      <p:transition p14:dur="0" advTm="3000"/>
    </mc:Choice>
    <mc:Fallback xmlns:a14="http://schemas.microsoft.com/office/drawing/2010/main" xmlns="">
      <p:transition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6212</TotalTime>
  <Words>5757</Words>
  <Application>Microsoft Macintosh PowerPoint</Application>
  <PresentationFormat>宽屏</PresentationFormat>
  <Paragraphs>436</Paragraphs>
  <Slides>46</Slides>
  <Notes>46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等线</vt:lpstr>
      <vt:lpstr>等线 Light</vt:lpstr>
      <vt:lpstr>方正兰亭超细黑简体</vt:lpstr>
      <vt:lpstr>方正兰亭粗黑简体</vt:lpstr>
      <vt:lpstr>Microsoft YaHei</vt:lpstr>
      <vt:lpstr>Microsoft YaHei</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73</cp:revision>
  <dcterms:created xsi:type="dcterms:W3CDTF">2023-04-03T01:34:00Z</dcterms:created>
  <dcterms:modified xsi:type="dcterms:W3CDTF">2024-01-24T08:30:06Z</dcterms:modified>
</cp:coreProperties>
</file>